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3"/>
  </p:notesMasterIdLst>
  <p:handoutMasterIdLst>
    <p:handoutMasterId r:id="rId34"/>
  </p:handoutMasterIdLst>
  <p:sldIdLst>
    <p:sldId id="321" r:id="rId6"/>
    <p:sldId id="322" r:id="rId7"/>
    <p:sldId id="348" r:id="rId8"/>
    <p:sldId id="291" r:id="rId9"/>
    <p:sldId id="282" r:id="rId10"/>
    <p:sldId id="323" r:id="rId11"/>
    <p:sldId id="324" r:id="rId12"/>
    <p:sldId id="261" r:id="rId13"/>
    <p:sldId id="273" r:id="rId14"/>
    <p:sldId id="262" r:id="rId15"/>
    <p:sldId id="325" r:id="rId16"/>
    <p:sldId id="326" r:id="rId17"/>
    <p:sldId id="344" r:id="rId18"/>
    <p:sldId id="327" r:id="rId19"/>
    <p:sldId id="328" r:id="rId20"/>
    <p:sldId id="329" r:id="rId21"/>
    <p:sldId id="345" r:id="rId22"/>
    <p:sldId id="346" r:id="rId23"/>
    <p:sldId id="280" r:id="rId24"/>
    <p:sldId id="337" r:id="rId25"/>
    <p:sldId id="340" r:id="rId26"/>
    <p:sldId id="341" r:id="rId27"/>
    <p:sldId id="349" r:id="rId28"/>
    <p:sldId id="350" r:id="rId29"/>
    <p:sldId id="334" r:id="rId30"/>
    <p:sldId id="335" r:id="rId31"/>
    <p:sldId id="336" r:id="rId3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0A1"/>
    <a:srgbClr val="45B2E9"/>
    <a:srgbClr val="E5E3EB"/>
    <a:srgbClr val="D1D3D4"/>
    <a:srgbClr val="000000"/>
    <a:srgbClr val="221340"/>
    <a:srgbClr val="00B0F0"/>
    <a:srgbClr val="FF9900"/>
    <a:srgbClr val="442580"/>
    <a:srgbClr val="FB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D2A2A737-733C-41A2-A314-901018B0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F37-2159-4168-BF4F-8CD01962AA2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E9AEF-2C8B-40C2-90B8-7045A6FF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1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9AEF-2C8B-40C2-90B8-7045A6FFEB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4FF2-6992-5F4F-B638-05A319070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4FF2-6992-5F4F-B638-05A319070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4FF2-6992-5F4F-B638-05A319070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2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5035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5106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6400" y="2819400"/>
            <a:ext cx="8737600" cy="297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64363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2800" y="762000"/>
            <a:ext cx="19812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9200" y="762000"/>
            <a:ext cx="57404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3616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4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30"/>
            <a:ext cx="5181600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30"/>
            <a:ext cx="5181600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74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75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275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9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25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7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2703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004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220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28730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21733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0" y="2819400"/>
            <a:ext cx="8737600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96648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Sigma Theta Tau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35226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7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03310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1472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00" y="28194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0" y="2819400"/>
            <a:ext cx="3810000" cy="297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62414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0944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40454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084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8406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37D3A5-3FA8-4AC3-B084-CEC18F7A9C37}"/>
              </a:ext>
            </a:extLst>
          </p:cNvPr>
          <p:cNvGrpSpPr/>
          <p:nvPr userDrawn="1"/>
        </p:nvGrpSpPr>
        <p:grpSpPr>
          <a:xfrm>
            <a:off x="0" y="6699379"/>
            <a:ext cx="12207240" cy="158621"/>
            <a:chOff x="0" y="6699379"/>
            <a:chExt cx="12207240" cy="1586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7C2CC9-32AD-47E3-9675-4A1E134A4B67}"/>
                </a:ext>
              </a:extLst>
            </p:cNvPr>
            <p:cNvSpPr/>
            <p:nvPr userDrawn="1"/>
          </p:nvSpPr>
          <p:spPr>
            <a:xfrm rot="16200000">
              <a:off x="1955230" y="4744149"/>
              <a:ext cx="158620" cy="4069080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02D0F1-39A7-4F3E-B7F0-7ED14372E6AC}"/>
                </a:ext>
              </a:extLst>
            </p:cNvPr>
            <p:cNvSpPr/>
            <p:nvPr userDrawn="1"/>
          </p:nvSpPr>
          <p:spPr>
            <a:xfrm rot="16200000">
              <a:off x="6024310" y="4744149"/>
              <a:ext cx="158620" cy="4069080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577378-85B0-4F26-826D-36BEAB40EAA6}"/>
                </a:ext>
              </a:extLst>
            </p:cNvPr>
            <p:cNvSpPr/>
            <p:nvPr userDrawn="1"/>
          </p:nvSpPr>
          <p:spPr>
            <a:xfrm rot="16200000">
              <a:off x="10093390" y="4744150"/>
              <a:ext cx="158620" cy="406908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A277DD-19DE-4A71-A6A2-EDE79857F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0" t="23742" r="34475" b="21932"/>
          <a:stretch/>
        </p:blipFill>
        <p:spPr>
          <a:xfrm>
            <a:off x="10959737" y="143690"/>
            <a:ext cx="1005840" cy="1763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2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9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48EE1-7821-4350-951E-62390D92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91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0B4764-9BC7-429E-B58C-9B52238EAB86}"/>
              </a:ext>
            </a:extLst>
          </p:cNvPr>
          <p:cNvSpPr/>
          <p:nvPr/>
        </p:nvSpPr>
        <p:spPr>
          <a:xfrm>
            <a:off x="4449337" y="1"/>
            <a:ext cx="7742663" cy="6857999"/>
          </a:xfrm>
          <a:prstGeom prst="rect">
            <a:avLst/>
          </a:prstGeom>
          <a:solidFill>
            <a:srgbClr val="5E50A1"/>
          </a:solidFill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964" y="1017323"/>
            <a:ext cx="10363200" cy="14700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Key</a:t>
            </a:r>
          </a:p>
        </p:txBody>
      </p:sp>
      <p:pic>
        <p:nvPicPr>
          <p:cNvPr id="5" name="Picture 6" descr="Full 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13516" r="11300" b="15934"/>
          <a:stretch/>
        </p:blipFill>
        <p:spPr bwMode="auto">
          <a:xfrm>
            <a:off x="1073688" y="1572537"/>
            <a:ext cx="2226179" cy="3477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30964" y="2590536"/>
            <a:ext cx="44196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Satisfaction of professional life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Six founders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Lamp of knowledge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Our charge</a:t>
            </a:r>
          </a:p>
          <a:p>
            <a:pPr marL="457200" indent="-457200" eaLnBrk="1" hangingPunct="1">
              <a:spcAft>
                <a:spcPts val="2400"/>
              </a:spcAft>
              <a:buClr>
                <a:srgbClr val="442580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67FBCE-F338-4463-837E-F06AD2F2487A}"/>
              </a:ext>
            </a:extLst>
          </p:cNvPr>
          <p:cNvGrpSpPr/>
          <p:nvPr/>
        </p:nvGrpSpPr>
        <p:grpSpPr>
          <a:xfrm rot="5400000">
            <a:off x="3973518" y="1398717"/>
            <a:ext cx="951636" cy="188849"/>
            <a:chOff x="0" y="6699379"/>
            <a:chExt cx="12207240" cy="158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7E8B53-C354-42F1-BE69-8A28147A2D1D}"/>
                </a:ext>
              </a:extLst>
            </p:cNvPr>
            <p:cNvSpPr/>
            <p:nvPr userDrawn="1"/>
          </p:nvSpPr>
          <p:spPr>
            <a:xfrm rot="16200000">
              <a:off x="1955230" y="4744149"/>
              <a:ext cx="158620" cy="4069080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1FCDEA-06C7-4EEF-A6E6-5BE956C5B790}"/>
                </a:ext>
              </a:extLst>
            </p:cNvPr>
            <p:cNvSpPr/>
            <p:nvPr userDrawn="1"/>
          </p:nvSpPr>
          <p:spPr>
            <a:xfrm rot="16200000">
              <a:off x="6024310" y="4744149"/>
              <a:ext cx="158620" cy="4069080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A108E-CBB4-455E-941A-D7D83590F7C9}"/>
                </a:ext>
              </a:extLst>
            </p:cNvPr>
            <p:cNvSpPr/>
            <p:nvPr userDrawn="1"/>
          </p:nvSpPr>
          <p:spPr>
            <a:xfrm rot="16200000">
              <a:off x="10093390" y="4744150"/>
              <a:ext cx="158620" cy="406908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1625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CFA520-13F4-4BA6-944F-895360860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01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B0CAF-B21C-48AB-857A-D8E7461D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071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A55014-7BBD-4E54-B5F2-D14713C92E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46251"/>
            <a:ext cx="10515600" cy="1786597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Greek Name at-Large Chapter</a:t>
            </a:r>
          </a:p>
        </p:txBody>
      </p:sp>
    </p:spTree>
    <p:extLst>
      <p:ext uri="{BB962C8B-B14F-4D97-AF65-F5344CB8AC3E}">
        <p14:creationId xmlns:p14="http://schemas.microsoft.com/office/powerpoint/2010/main" val="16814169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EBB891-046D-48B5-84D0-49F14089D015}"/>
              </a:ext>
            </a:extLst>
          </p:cNvPr>
          <p:cNvSpPr/>
          <p:nvPr/>
        </p:nvSpPr>
        <p:spPr>
          <a:xfrm>
            <a:off x="0" y="1405053"/>
            <a:ext cx="10454326" cy="5452947"/>
          </a:xfrm>
          <a:prstGeom prst="rect">
            <a:avLst/>
          </a:prstGeom>
          <a:solidFill>
            <a:srgbClr val="5E50A1"/>
          </a:solidFill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C1893D-6771-4520-81CB-660DAB252AEC}"/>
              </a:ext>
            </a:extLst>
          </p:cNvPr>
          <p:cNvGrpSpPr/>
          <p:nvPr/>
        </p:nvGrpSpPr>
        <p:grpSpPr>
          <a:xfrm>
            <a:off x="1037815" y="1906357"/>
            <a:ext cx="8021344" cy="3998161"/>
            <a:chOff x="2116138" y="1371600"/>
            <a:chExt cx="6842125" cy="3998161"/>
          </a:xfrm>
        </p:grpSpPr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E247CCA1-41CE-4E36-AEF8-74167C413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138" y="1371600"/>
              <a:ext cx="655320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“I accept membership in </a:t>
              </a:r>
              <a:b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Sigma Theta Tau International, 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AD9DDB34-5F92-4A11-B6EE-67465CBCC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138" y="3437773"/>
              <a:ext cx="6842125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nursing excellence, knowledge, service, and leadership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33CE9A4-BF3D-4079-8986-E3CC81843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138" y="4737936"/>
              <a:ext cx="655320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throughout my career.”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C0BA2-3913-47E4-92D2-3BF6928F2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138" y="2673350"/>
              <a:ext cx="6342062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I pledge to fulfill its commitment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DB835F-B09F-450D-967D-4D9814722305}"/>
              </a:ext>
            </a:extLst>
          </p:cNvPr>
          <p:cNvGrpSpPr/>
          <p:nvPr/>
        </p:nvGrpSpPr>
        <p:grpSpPr>
          <a:xfrm>
            <a:off x="1037815" y="750214"/>
            <a:ext cx="951636" cy="188849"/>
            <a:chOff x="0" y="6699379"/>
            <a:chExt cx="12207240" cy="1586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7CD969-BB9A-42D5-B78F-D71C732EA350}"/>
                </a:ext>
              </a:extLst>
            </p:cNvPr>
            <p:cNvSpPr/>
            <p:nvPr userDrawn="1"/>
          </p:nvSpPr>
          <p:spPr>
            <a:xfrm rot="16200000">
              <a:off x="1955230" y="4744149"/>
              <a:ext cx="158620" cy="4069080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F2B729-588F-45ED-BAEC-9F592D3AA96D}"/>
                </a:ext>
              </a:extLst>
            </p:cNvPr>
            <p:cNvSpPr/>
            <p:nvPr userDrawn="1"/>
          </p:nvSpPr>
          <p:spPr>
            <a:xfrm rot="16200000">
              <a:off x="6024310" y="4744149"/>
              <a:ext cx="158620" cy="4069080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85EAE3-6ECA-45FC-9E2D-09BDED9C4DAA}"/>
                </a:ext>
              </a:extLst>
            </p:cNvPr>
            <p:cNvSpPr/>
            <p:nvPr userDrawn="1"/>
          </p:nvSpPr>
          <p:spPr>
            <a:xfrm rot="16200000">
              <a:off x="10093390" y="4744150"/>
              <a:ext cx="158620" cy="406908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114698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9772E-7154-4DFE-94AA-A723345B5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59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F27AAF-D286-4C52-A74D-655C182026F5}"/>
              </a:ext>
            </a:extLst>
          </p:cNvPr>
          <p:cNvSpPr txBox="1">
            <a:spLocks/>
          </p:cNvSpPr>
          <p:nvPr/>
        </p:nvSpPr>
        <p:spPr>
          <a:xfrm>
            <a:off x="-1317010" y="802887"/>
            <a:ext cx="7848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54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Inductees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17FB34A-62E4-41CF-813E-F6E2E23F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61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05C2762-C077-46BD-8CA5-57B407D9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70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27BBC-79B6-4F20-AF18-840448D778A2}"/>
              </a:ext>
            </a:extLst>
          </p:cNvPr>
          <p:cNvSpPr/>
          <p:nvPr/>
        </p:nvSpPr>
        <p:spPr>
          <a:xfrm>
            <a:off x="1006161" y="802887"/>
            <a:ext cx="3233853" cy="970156"/>
          </a:xfrm>
          <a:prstGeom prst="rect">
            <a:avLst/>
          </a:prstGeom>
          <a:noFill/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E5CCC2A-A715-47F0-8C30-15D738982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179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</p:spTree>
    <p:extLst>
      <p:ext uri="{BB962C8B-B14F-4D97-AF65-F5344CB8AC3E}">
        <p14:creationId xmlns:p14="http://schemas.microsoft.com/office/powerpoint/2010/main" val="348525023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F27AAF-D286-4C52-A74D-655C182026F5}"/>
              </a:ext>
            </a:extLst>
          </p:cNvPr>
          <p:cNvSpPr txBox="1">
            <a:spLocks/>
          </p:cNvSpPr>
          <p:nvPr/>
        </p:nvSpPr>
        <p:spPr>
          <a:xfrm>
            <a:off x="-1364166" y="795740"/>
            <a:ext cx="7848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54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Absentia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98641A3-75A6-490C-8058-7352961F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61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E895E60-1C9B-4A58-A7AF-C0C1E172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70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436D2C7-9A6B-47F3-844C-78AB4893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179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9B2DD5-63EE-4508-AB43-76FDF22958C3}"/>
              </a:ext>
            </a:extLst>
          </p:cNvPr>
          <p:cNvSpPr/>
          <p:nvPr/>
        </p:nvSpPr>
        <p:spPr>
          <a:xfrm>
            <a:off x="669073" y="795740"/>
            <a:ext cx="3801397" cy="970156"/>
          </a:xfrm>
          <a:prstGeom prst="rect">
            <a:avLst/>
          </a:prstGeom>
          <a:noFill/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824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F27AAF-D286-4C52-A74D-655C182026F5}"/>
              </a:ext>
            </a:extLst>
          </p:cNvPr>
          <p:cNvSpPr txBox="1">
            <a:spLocks/>
          </p:cNvSpPr>
          <p:nvPr/>
        </p:nvSpPr>
        <p:spPr>
          <a:xfrm>
            <a:off x="654205" y="457200"/>
            <a:ext cx="7848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sz="44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 of Transfer, Dual, and Multiple Members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27299B9-B9DC-4BD8-B6FA-2F3250AB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61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680CC0D-17DC-4BE6-AA7E-BF75B2BF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70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BBAAA94-9F03-443E-B12B-C535C33B9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179" y="2228671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  <a:p>
            <a:pPr marL="342900" indent="-342900" eaLnBrk="1" hangingPunct="1">
              <a:buClr>
                <a:srgbClr val="5E50A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Optional list names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1D6E7-8F32-45C7-9B71-BE1912BC5920}"/>
              </a:ext>
            </a:extLst>
          </p:cNvPr>
          <p:cNvSpPr/>
          <p:nvPr/>
        </p:nvSpPr>
        <p:spPr>
          <a:xfrm>
            <a:off x="535259" y="457200"/>
            <a:ext cx="7281746" cy="1509414"/>
          </a:xfrm>
          <a:prstGeom prst="rect">
            <a:avLst/>
          </a:prstGeom>
          <a:noFill/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821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C71A4-50E8-40C6-99BF-F40CF9E15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0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650DFA-459E-4DB8-8538-5AF87A492F92}"/>
              </a:ext>
            </a:extLst>
          </p:cNvPr>
          <p:cNvSpPr txBox="1">
            <a:spLocks/>
          </p:cNvSpPr>
          <p:nvPr/>
        </p:nvSpPr>
        <p:spPr>
          <a:xfrm>
            <a:off x="759655" y="766600"/>
            <a:ext cx="9984545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sz="6000" b="1" kern="0" dirty="0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algn="l">
              <a:defRPr/>
            </a:pPr>
            <a:r>
              <a:rPr lang="en-US" sz="48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Leaders and Guests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601B98D-35D2-4112-9F9C-313F885A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56" y="3011504"/>
            <a:ext cx="2888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09897AC-8234-4CC0-9336-F67A7588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932" y="3011504"/>
            <a:ext cx="19924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534834C-2B4D-472F-958E-E6B8D395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84" y="3011503"/>
            <a:ext cx="2888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Optional list names</a:t>
            </a:r>
          </a:p>
        </p:txBody>
      </p:sp>
    </p:spTree>
    <p:extLst>
      <p:ext uri="{BB962C8B-B14F-4D97-AF65-F5344CB8AC3E}">
        <p14:creationId xmlns:p14="http://schemas.microsoft.com/office/powerpoint/2010/main" val="336483494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4F735F-CF90-4C31-8D06-5A54FB062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259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A01A8-86F3-47D3-9B35-228880D5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9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55805-120A-4FAF-B136-EC9C72D9A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515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4CA41-F7AD-42C7-880D-CEABE28C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16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D2A4C-EC41-4F78-90E0-47C4A4CF3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572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78566-8F8A-4924-92B6-3BD8CE66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6127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19FD3-D4E0-47F6-BAD9-2BBB8FA9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52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335BD4-D7EC-437E-AC50-726F7ED1ECE1}"/>
              </a:ext>
            </a:extLst>
          </p:cNvPr>
          <p:cNvSpPr txBox="1">
            <a:spLocks/>
          </p:cNvSpPr>
          <p:nvPr/>
        </p:nvSpPr>
        <p:spPr>
          <a:xfrm>
            <a:off x="-126382" y="1186033"/>
            <a:ext cx="7848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54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join us…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2DF7A-5F7D-443D-8FB5-7F697156BAC8}"/>
              </a:ext>
            </a:extLst>
          </p:cNvPr>
          <p:cNvSpPr/>
          <p:nvPr/>
        </p:nvSpPr>
        <p:spPr>
          <a:xfrm>
            <a:off x="1405054" y="1186033"/>
            <a:ext cx="4873081" cy="970156"/>
          </a:xfrm>
          <a:prstGeom prst="rect">
            <a:avLst/>
          </a:prstGeom>
          <a:noFill/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242537B-DC0F-4498-B177-075769DB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192" y="2968966"/>
            <a:ext cx="80060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reception, dinner, or refreshments after the ceremony information here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09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650DFA-459E-4DB8-8538-5AF87A492F92}"/>
              </a:ext>
            </a:extLst>
          </p:cNvPr>
          <p:cNvSpPr txBox="1">
            <a:spLocks/>
          </p:cNvSpPr>
          <p:nvPr/>
        </p:nvSpPr>
        <p:spPr>
          <a:xfrm>
            <a:off x="758801" y="766600"/>
            <a:ext cx="10040815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sz="6000" b="1" kern="0" dirty="0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algn="l">
              <a:defRPr/>
            </a:pPr>
            <a:r>
              <a:rPr lang="en-US" sz="4800" b="1" kern="0" dirty="0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Chartering Officer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601B98D-35D2-4112-9F9C-313F885A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1" y="3281200"/>
            <a:ext cx="9686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and Title of Chartering Officer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461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48869-7134-4C57-8CD8-60336AB4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28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9D7D2-A1F3-4F74-B193-9F0B586C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40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6B3E7-5B81-4085-B865-C200D399A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23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CD6E2-4EFA-4A24-B24A-13679674C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811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09900" y="405154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5E50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Name and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8860" y="5054025"/>
            <a:ext cx="974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endParaRPr lang="en-US" sz="2800" b="1" dirty="0">
              <a:solidFill>
                <a:srgbClr val="45B2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119" y="5054025"/>
            <a:ext cx="157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Courage</a:t>
            </a:r>
            <a:endParaRPr lang="en-US" sz="2800" b="1">
              <a:solidFill>
                <a:srgbClr val="45B2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405" y="5054024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45B2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endParaRPr lang="en-US" sz="2800" b="1">
              <a:solidFill>
                <a:srgbClr val="45B2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AE014-9939-4A82-8ECF-14E3DDC8C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2144" r="42805" b="63080"/>
          <a:stretch/>
        </p:blipFill>
        <p:spPr>
          <a:xfrm>
            <a:off x="2262433" y="2064470"/>
            <a:ext cx="6872140" cy="23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53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47B4C-55AB-40A6-9600-61AECD844988}"/>
              </a:ext>
            </a:extLst>
          </p:cNvPr>
          <p:cNvSpPr/>
          <p:nvPr/>
        </p:nvSpPr>
        <p:spPr>
          <a:xfrm>
            <a:off x="5932449" y="0"/>
            <a:ext cx="6259551" cy="6857999"/>
          </a:xfrm>
          <a:prstGeom prst="rect">
            <a:avLst/>
          </a:prstGeom>
          <a:solidFill>
            <a:srgbClr val="5E50A1"/>
          </a:solidFill>
          <a:ln>
            <a:solidFill>
              <a:srgbClr val="5E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4144" y="890900"/>
            <a:ext cx="5237871" cy="14700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Crest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44144" y="2469815"/>
            <a:ext cx="43369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Wisdom and Discernment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Service, Professional Endeavor, and Strength of Leadership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Knowledge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0050E-818B-4014-BD87-5E5AD6088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1489733"/>
            <a:ext cx="3571451" cy="358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7621DA-F7FA-4FE7-8233-F6C49D7370EF}"/>
              </a:ext>
            </a:extLst>
          </p:cNvPr>
          <p:cNvGrpSpPr/>
          <p:nvPr/>
        </p:nvGrpSpPr>
        <p:grpSpPr>
          <a:xfrm rot="5400000">
            <a:off x="5456630" y="1272294"/>
            <a:ext cx="951636" cy="188849"/>
            <a:chOff x="0" y="6699379"/>
            <a:chExt cx="12207240" cy="1586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2B7AB8-4980-44F8-B47A-D0B0F93FB340}"/>
                </a:ext>
              </a:extLst>
            </p:cNvPr>
            <p:cNvSpPr/>
            <p:nvPr userDrawn="1"/>
          </p:nvSpPr>
          <p:spPr>
            <a:xfrm rot="16200000">
              <a:off x="1955230" y="4744149"/>
              <a:ext cx="158620" cy="4069080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4ED8FB-7FC3-42C5-B603-9F1B12BCA88B}"/>
                </a:ext>
              </a:extLst>
            </p:cNvPr>
            <p:cNvSpPr/>
            <p:nvPr userDrawn="1"/>
          </p:nvSpPr>
          <p:spPr>
            <a:xfrm rot="16200000">
              <a:off x="6024310" y="4744149"/>
              <a:ext cx="158620" cy="4069080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1FF92B-E0E1-48BD-A6CF-4DFF789DD205}"/>
                </a:ext>
              </a:extLst>
            </p:cNvPr>
            <p:cNvSpPr/>
            <p:nvPr userDrawn="1"/>
          </p:nvSpPr>
          <p:spPr>
            <a:xfrm rot="16200000">
              <a:off x="10093390" y="4744150"/>
              <a:ext cx="158620" cy="406908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3407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011 Chartering Slides_Template">
  <a:themeElements>
    <a:clrScheme name="STTI2">
      <a:dk1>
        <a:srgbClr val="000000"/>
      </a:dk1>
      <a:lt1>
        <a:srgbClr val="FFFFFF"/>
      </a:lt1>
      <a:dk2>
        <a:srgbClr val="442580"/>
      </a:dk2>
      <a:lt2>
        <a:srgbClr val="FBEEC9"/>
      </a:lt2>
      <a:accent1>
        <a:srgbClr val="D39E0F"/>
      </a:accent1>
      <a:accent2>
        <a:srgbClr val="007AB5"/>
      </a:accent2>
      <a:accent3>
        <a:srgbClr val="F47920"/>
      </a:accent3>
      <a:accent4>
        <a:srgbClr val="006351"/>
      </a:accent4>
      <a:accent5>
        <a:srgbClr val="BE2F37"/>
      </a:accent5>
      <a:accent6>
        <a:srgbClr val="442580"/>
      </a:accent6>
      <a:hlink>
        <a:srgbClr val="007AB5"/>
      </a:hlink>
      <a:folHlink>
        <a:srgbClr val="442580"/>
      </a:folHlink>
    </a:clrScheme>
    <a:fontScheme name="STTI Font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Convention_template">
  <a:themeElements>
    <a:clrScheme name="Custom 4">
      <a:dk1>
        <a:srgbClr val="5E50A1"/>
      </a:dk1>
      <a:lt1>
        <a:srgbClr val="FFFFFF"/>
      </a:lt1>
      <a:dk2>
        <a:srgbClr val="414141"/>
      </a:dk2>
      <a:lt2>
        <a:srgbClr val="FFFFFF"/>
      </a:lt2>
      <a:accent1>
        <a:srgbClr val="45B2E9"/>
      </a:accent1>
      <a:accent2>
        <a:srgbClr val="5E50A1"/>
      </a:accent2>
      <a:accent3>
        <a:srgbClr val="45B2E9"/>
      </a:accent3>
      <a:accent4>
        <a:srgbClr val="45B2E9"/>
      </a:accent4>
      <a:accent5>
        <a:srgbClr val="45B2E9"/>
      </a:accent5>
      <a:accent6>
        <a:srgbClr val="45B2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_template.pptx" id="{75433F66-C39E-4C60-86D6-05F56410748C}" vid="{64050D1F-A33E-45E7-8A2C-DFA383E0B1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8DD7C93B9AA408997FC160198BD7A" ma:contentTypeVersion="4" ma:contentTypeDescription="Create a new document." ma:contentTypeScope="" ma:versionID="3ba403e17668820c7fecc2a89cb01b13">
  <xsd:schema xmlns:xsd="http://www.w3.org/2001/XMLSchema" xmlns:xs="http://www.w3.org/2001/XMLSchema" xmlns:p="http://schemas.microsoft.com/office/2006/metadata/properties" xmlns:ns2="5f3d93bd-78ae-4ff4-9433-07cdd4048d60" xmlns:ns3="9b243a54-43af-455e-a8a9-9d29991119cb" targetNamespace="http://schemas.microsoft.com/office/2006/metadata/properties" ma:root="true" ma:fieldsID="ae4a192ec45e354fc06e9ac0e753c508" ns2:_="" ns3:_="">
    <xsd:import namespace="5f3d93bd-78ae-4ff4-9433-07cdd4048d60"/>
    <xsd:import namespace="9b243a54-43af-455e-a8a9-9d29991119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d93bd-78ae-4ff4-9433-07cdd4048d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43a54-43af-455e-a8a9-9d2999111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3d93bd-78ae-4ff4-9433-07cdd4048d6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8492B-E2A1-48A2-AA59-1ABEC241B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d93bd-78ae-4ff4-9433-07cdd4048d60"/>
    <ds:schemaRef ds:uri="9b243a54-43af-455e-a8a9-9d2999111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BAB5D0-4E99-44EB-B33A-A563E7A5DB1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b243a54-43af-455e-a8a9-9d29991119cb"/>
    <ds:schemaRef ds:uri="http://schemas.microsoft.com/office/2006/documentManagement/types"/>
    <ds:schemaRef ds:uri="http://purl.org/dc/terms/"/>
    <ds:schemaRef ds:uri="5f3d93bd-78ae-4ff4-9433-07cdd4048d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5DA157-8DAA-4D19-A4FA-62955D54A8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255</Words>
  <Application>Microsoft Office PowerPoint</Application>
  <PresentationFormat>Widescreen</PresentationFormat>
  <Paragraphs>80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Gill Sans MT</vt:lpstr>
      <vt:lpstr>Times New Roman</vt:lpstr>
      <vt:lpstr>Verdana</vt:lpstr>
      <vt:lpstr>Wingdings</vt:lpstr>
      <vt:lpstr>2011 Chartering Slides_Template</vt:lpstr>
      <vt:lpstr>1_2015Convention_template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Crest</vt:lpstr>
      <vt:lpstr>The Key</vt:lpstr>
      <vt:lpstr>PowerPoint Presentation</vt:lpstr>
      <vt:lpstr>PowerPoint Presentation</vt:lpstr>
      <vt:lpstr>Greek Name at-Large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Wall</dc:creator>
  <cp:lastModifiedBy>DeShawn Easley</cp:lastModifiedBy>
  <cp:revision>23</cp:revision>
  <cp:lastPrinted>2019-10-30T17:54:38Z</cp:lastPrinted>
  <dcterms:modified xsi:type="dcterms:W3CDTF">2020-02-05T14:45:11Z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0x0101006388DD7C93B9AA408997FC160198BD7A</vt:lpwstr>
  </property>
</Properties>
</file>