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7"/>
  </p:notesMasterIdLst>
  <p:handoutMasterIdLst>
    <p:handoutMasterId r:id="rId38"/>
  </p:handoutMasterIdLst>
  <p:sldIdLst>
    <p:sldId id="321" r:id="rId6"/>
    <p:sldId id="322" r:id="rId7"/>
    <p:sldId id="352" r:id="rId8"/>
    <p:sldId id="291" r:id="rId9"/>
    <p:sldId id="282" r:id="rId10"/>
    <p:sldId id="323" r:id="rId11"/>
    <p:sldId id="324" r:id="rId12"/>
    <p:sldId id="261" r:id="rId13"/>
    <p:sldId id="273" r:id="rId14"/>
    <p:sldId id="262" r:id="rId15"/>
    <p:sldId id="325" r:id="rId16"/>
    <p:sldId id="326" r:id="rId17"/>
    <p:sldId id="344" r:id="rId18"/>
    <p:sldId id="327" r:id="rId19"/>
    <p:sldId id="329" r:id="rId20"/>
    <p:sldId id="328" r:id="rId21"/>
    <p:sldId id="351" r:id="rId22"/>
    <p:sldId id="345" r:id="rId23"/>
    <p:sldId id="346" r:id="rId24"/>
    <p:sldId id="280" r:id="rId25"/>
    <p:sldId id="347" r:id="rId26"/>
    <p:sldId id="348" r:id="rId27"/>
    <p:sldId id="349" r:id="rId28"/>
    <p:sldId id="337" r:id="rId29"/>
    <p:sldId id="340" r:id="rId30"/>
    <p:sldId id="341" r:id="rId31"/>
    <p:sldId id="342" r:id="rId32"/>
    <p:sldId id="343" r:id="rId33"/>
    <p:sldId id="334" r:id="rId34"/>
    <p:sldId id="335" r:id="rId35"/>
    <p:sldId id="336" r:id="rId3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2E9"/>
    <a:srgbClr val="5E50A1"/>
    <a:srgbClr val="E5E3EB"/>
    <a:srgbClr val="D1D3D4"/>
    <a:srgbClr val="000000"/>
    <a:srgbClr val="221340"/>
    <a:srgbClr val="00B0F0"/>
    <a:srgbClr val="FF9900"/>
    <a:srgbClr val="442580"/>
    <a:srgbClr val="FBE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CF9D7-B5B2-4535-A8CC-AD2D9FCB91F0}" v="2" dt="2018-03-13T13:20:47.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defTabSz="928688">
              <a:defRPr sz="1200"/>
            </a:lvl1pPr>
          </a:lstStyle>
          <a:p>
            <a:pPr>
              <a:defRPr/>
            </a:pPr>
            <a:endParaRPr lang="en-US"/>
          </a:p>
        </p:txBody>
      </p:sp>
      <p:sp>
        <p:nvSpPr>
          <p:cNvPr id="61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defTabSz="928688">
              <a:defRPr sz="1200"/>
            </a:lvl1pPr>
          </a:lstStyle>
          <a:p>
            <a:pPr>
              <a:defRPr/>
            </a:pPr>
            <a:endParaRPr lang="en-US"/>
          </a:p>
        </p:txBody>
      </p:sp>
      <p:sp>
        <p:nvSpPr>
          <p:cNvPr id="61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defTabSz="928688">
              <a:defRPr sz="1200"/>
            </a:lvl1pPr>
          </a:lstStyle>
          <a:p>
            <a:pPr>
              <a:defRPr/>
            </a:pPr>
            <a:endParaRPr lang="en-US"/>
          </a:p>
        </p:txBody>
      </p:sp>
      <p:sp>
        <p:nvSpPr>
          <p:cNvPr id="61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defTabSz="928688">
              <a:defRPr sz="1200"/>
            </a:lvl1pPr>
          </a:lstStyle>
          <a:p>
            <a:pPr>
              <a:defRPr/>
            </a:pPr>
            <a:fld id="{D2A2A737-733C-41A2-A314-901018B0DF3F}" type="slidenum">
              <a:rPr lang="en-US"/>
              <a:pPr>
                <a:defRPr/>
              </a:pPr>
              <a:t>‹#›</a:t>
            </a:fld>
            <a:endParaRPr lang="en-US"/>
          </a:p>
        </p:txBody>
      </p:sp>
    </p:spTree>
    <p:extLst>
      <p:ext uri="{BB962C8B-B14F-4D97-AF65-F5344CB8AC3E}">
        <p14:creationId xmlns:p14="http://schemas.microsoft.com/office/powerpoint/2010/main" val="116690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724CF37-2159-4168-BF4F-8CD01962AA2C}" type="datetimeFigureOut">
              <a:rPr lang="en-US" smtClean="0"/>
              <a:t>3/13/2018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01E9AEF-2C8B-40C2-90B8-7045A6FFEBB1}" type="slidenum">
              <a:rPr lang="en-US" smtClean="0"/>
              <a:t>‹#›</a:t>
            </a:fld>
            <a:endParaRPr lang="en-US"/>
          </a:p>
        </p:txBody>
      </p:sp>
    </p:spTree>
    <p:extLst>
      <p:ext uri="{BB962C8B-B14F-4D97-AF65-F5344CB8AC3E}">
        <p14:creationId xmlns:p14="http://schemas.microsoft.com/office/powerpoint/2010/main" val="297681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1E9AEF-2C8B-40C2-90B8-7045A6FFEBB1}" type="slidenum">
              <a:rPr lang="en-US" smtClean="0"/>
              <a:t>25</a:t>
            </a:fld>
            <a:endParaRPr lang="en-US"/>
          </a:p>
        </p:txBody>
      </p:sp>
    </p:spTree>
    <p:extLst>
      <p:ext uri="{BB962C8B-B14F-4D97-AF65-F5344CB8AC3E}">
        <p14:creationId xmlns:p14="http://schemas.microsoft.com/office/powerpoint/2010/main" val="418771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44FF2-6992-5F4F-B638-05A319070B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3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44FF2-6992-5F4F-B638-05A319070B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71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44FF2-6992-5F4F-B638-05A319070B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48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chemeClr val="bg1"/>
              </a:gs>
              <a:gs pos="86000">
                <a:schemeClr val="bg1">
                  <a:alpha val="12000"/>
                  <a:lumMod val="0"/>
                  <a:lumOff val="100000"/>
                </a:schemeClr>
              </a:gs>
              <a:gs pos="100000">
                <a:schemeClr val="bg1">
                  <a:lumMod val="85000"/>
                </a:schemeClr>
              </a:gs>
            </a:gsLst>
            <a:path path="rect">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336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0480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p:nvPr userDrawn="1"/>
        </p:nvSpPr>
        <p:spPr>
          <a:xfrm>
            <a:off x="0" y="0"/>
            <a:ext cx="1727200" cy="6858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200">
                <a:solidFill>
                  <a:schemeClr val="bg1">
                    <a:lumMod val="85000"/>
                  </a:schemeClr>
                </a:solidFill>
                <a:effectLst>
                  <a:outerShdw blurRad="38100" dist="38100" dir="2700000" algn="tl">
                    <a:srgbClr val="000000">
                      <a:alpha val="43137"/>
                    </a:srgbClr>
                  </a:outerShdw>
                </a:effectLst>
                <a:latin typeface="+mj-lt"/>
              </a:rPr>
              <a:t>We Are </a:t>
            </a:r>
            <a:r>
              <a:rPr lang="en-US" sz="7200" baseline="0">
                <a:solidFill>
                  <a:schemeClr val="bg1">
                    <a:lumMod val="85000"/>
                  </a:schemeClr>
                </a:solidFill>
                <a:effectLst>
                  <a:outerShdw blurRad="38100" dist="38100" dir="2700000" algn="tl">
                    <a:srgbClr val="000000">
                      <a:alpha val="43137"/>
                    </a:srgbClr>
                  </a:outerShdw>
                </a:effectLst>
                <a:latin typeface="+mj-lt"/>
              </a:rPr>
              <a:t>Sigma</a:t>
            </a:r>
            <a:endParaRPr lang="en-US" sz="7200">
              <a:solidFill>
                <a:schemeClr val="bg1">
                  <a:lumMod val="85000"/>
                </a:schemeClr>
              </a:solidFill>
              <a:effectLst>
                <a:outerShdw blurRad="38100" dist="38100" dir="2700000" algn="tl">
                  <a:srgbClr val="000000">
                    <a:alpha val="43137"/>
                  </a:srgbClr>
                </a:outerShdw>
              </a:effectLst>
              <a:latin typeface="+mj-lt"/>
            </a:endParaRPr>
          </a:p>
        </p:txBody>
      </p:sp>
      <p:sp>
        <p:nvSpPr>
          <p:cNvPr id="5" name="Rectangle 4"/>
          <p:cNvSpPr/>
          <p:nvPr userDrawn="1"/>
        </p:nvSpPr>
        <p:spPr>
          <a:xfrm>
            <a:off x="1727200" y="0"/>
            <a:ext cx="304800" cy="6858000"/>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50353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051066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44800" y="304800"/>
            <a:ext cx="8737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946400" y="2819400"/>
            <a:ext cx="8737600" cy="297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64363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02800" y="762000"/>
            <a:ext cx="1981200" cy="50292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59200" y="762000"/>
            <a:ext cx="5740400" cy="5029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36162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4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30"/>
            <a:ext cx="5181600"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30"/>
            <a:ext cx="5181600"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746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275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7"/>
            <a:ext cx="5183188" cy="275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90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625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77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2703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004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06222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31"/>
            <a:ext cx="6172200" cy="4287307"/>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5"/>
            <a:ext cx="3932237" cy="321733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2376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6400" y="2819400"/>
            <a:ext cx="8737600" cy="2971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0096648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a:t>Sigma Theta Tau International</a:t>
            </a:r>
          </a:p>
        </p:txBody>
      </p:sp>
    </p:spTree>
    <p:extLst>
      <p:ext uri="{BB962C8B-B14F-4D97-AF65-F5344CB8AC3E}">
        <p14:creationId xmlns:p14="http://schemas.microsoft.com/office/powerpoint/2010/main" val="2352260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27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2844800" y="304800"/>
            <a:ext cx="8737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4603310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4314727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304800"/>
            <a:ext cx="8737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60800" y="2819400"/>
            <a:ext cx="3810000" cy="2971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74000" y="2819400"/>
            <a:ext cx="3810000" cy="2971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62414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09443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4800" y="304800"/>
            <a:ext cx="8737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3640454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70845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884068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emf"/><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727200" cy="685800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200">
                <a:solidFill>
                  <a:schemeClr val="bg1">
                    <a:lumMod val="85000"/>
                  </a:schemeClr>
                </a:solidFill>
                <a:effectLst>
                  <a:outerShdw blurRad="38100" dist="38100" dir="2700000" algn="tl">
                    <a:srgbClr val="000000">
                      <a:alpha val="43137"/>
                    </a:srgbClr>
                  </a:outerShdw>
                </a:effectLst>
                <a:latin typeface="+mj-lt"/>
              </a:rPr>
              <a:t>We Are </a:t>
            </a:r>
            <a:r>
              <a:rPr lang="en-US" sz="7200" baseline="0">
                <a:solidFill>
                  <a:schemeClr val="bg1">
                    <a:lumMod val="85000"/>
                  </a:schemeClr>
                </a:solidFill>
                <a:effectLst>
                  <a:outerShdw blurRad="38100" dist="38100" dir="2700000" algn="tl">
                    <a:srgbClr val="000000">
                      <a:alpha val="43137"/>
                    </a:srgbClr>
                  </a:outerShdw>
                </a:effectLst>
                <a:latin typeface="+mj-lt"/>
              </a:rPr>
              <a:t>Sigma</a:t>
            </a:r>
            <a:endParaRPr lang="en-US" sz="7200">
              <a:solidFill>
                <a:schemeClr val="bg1">
                  <a:lumMod val="85000"/>
                </a:schemeClr>
              </a:solidFill>
              <a:effectLst>
                <a:outerShdw blurRad="38100" dist="38100" dir="2700000" algn="tl">
                  <a:srgbClr val="000000">
                    <a:alpha val="43137"/>
                  </a:srgbClr>
                </a:outerShdw>
              </a:effectLst>
              <a:latin typeface="+mj-lt"/>
            </a:endParaRPr>
          </a:p>
        </p:txBody>
      </p:sp>
      <p:sp>
        <p:nvSpPr>
          <p:cNvPr id="16" name="Rectangle 15"/>
          <p:cNvSpPr/>
          <p:nvPr userDrawn="1"/>
        </p:nvSpPr>
        <p:spPr>
          <a:xfrm>
            <a:off x="1727200" y="0"/>
            <a:ext cx="304800" cy="6858000"/>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284DFD-6315-4469-B4B3-15BF6AF7ED7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06000" y="5562600"/>
            <a:ext cx="1984248" cy="11030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p:transition>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4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525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4517516-22F3-4EE1-BE4F-8AE71691049B}"/>
              </a:ext>
            </a:extLst>
          </p:cNvPr>
          <p:cNvPicPr>
            <a:picLocks noChangeAspect="1"/>
          </p:cNvPicPr>
          <p:nvPr/>
        </p:nvPicPr>
        <p:blipFill rotWithShape="1">
          <a:blip r:embed="rId11"/>
          <a:srcRect l="16970"/>
          <a:stretch/>
        </p:blipFill>
        <p:spPr>
          <a:xfrm>
            <a:off x="591127" y="3926225"/>
            <a:ext cx="11600873" cy="2040466"/>
          </a:xfrm>
          <a:prstGeom prst="rect">
            <a:avLst/>
          </a:prstGeom>
        </p:spPr>
      </p:pic>
      <p:sp>
        <p:nvSpPr>
          <p:cNvPr id="4" name="Rectangle 3">
            <a:extLst>
              <a:ext uri="{FF2B5EF4-FFF2-40B4-BE49-F238E27FC236}">
                <a16:creationId xmlns:a16="http://schemas.microsoft.com/office/drawing/2014/main" id="{55A67342-FB79-4CF5-B736-F3F240697AD5}"/>
              </a:ext>
            </a:extLst>
          </p:cNvPr>
          <p:cNvSpPr/>
          <p:nvPr/>
        </p:nvSpPr>
        <p:spPr>
          <a:xfrm>
            <a:off x="0" y="0"/>
            <a:ext cx="591127"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B57F43-4E6E-4986-9AB1-73D1718F7276}"/>
              </a:ext>
            </a:extLst>
          </p:cNvPr>
          <p:cNvSpPr/>
          <p:nvPr/>
        </p:nvSpPr>
        <p:spPr>
          <a:xfrm>
            <a:off x="591127" y="5966691"/>
            <a:ext cx="11600873" cy="8913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A88DCB5-6D41-4419-BB59-7351B369EC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642695"/>
            <a:ext cx="1861416" cy="1215305"/>
          </a:xfrm>
          <a:prstGeom prst="rect">
            <a:avLst/>
          </a:prstGeom>
        </p:spPr>
      </p:pic>
    </p:spTree>
    <p:extLst>
      <p:ext uri="{BB962C8B-B14F-4D97-AF65-F5344CB8AC3E}">
        <p14:creationId xmlns:p14="http://schemas.microsoft.com/office/powerpoint/2010/main" val="29869218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377" rtl="0" eaLnBrk="1" latinLnBrk="0" hangingPunct="1">
        <a:lnSpc>
          <a:spcPct val="90000"/>
        </a:lnSpc>
        <a:spcBef>
          <a:spcPct val="0"/>
        </a:spcBef>
        <a:buNone/>
        <a:defRPr sz="4400" b="1" kern="1200">
          <a:solidFill>
            <a:schemeClr val="tx1"/>
          </a:solidFill>
          <a:latin typeface="Calibri" charset="0"/>
          <a:ea typeface="Calibri" charset="0"/>
          <a:cs typeface="Calibri"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2"/>
          </a:solidFill>
          <a:latin typeface="Calibri" charset="0"/>
          <a:ea typeface="Calibri" charset="0"/>
          <a:cs typeface="Calibri"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Calibri" charset="0"/>
          <a:ea typeface="Calibri" charset="0"/>
          <a:cs typeface="Calibri"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Calibri" charset="0"/>
          <a:ea typeface="Calibri" charset="0"/>
          <a:cs typeface="Calibri"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Calibri" charset="0"/>
          <a:ea typeface="Calibri" charset="0"/>
          <a:cs typeface="Calibri"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Calibri" charset="0"/>
          <a:ea typeface="Calibri" charset="0"/>
          <a:cs typeface="Calibri"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tif"/><Relationship Id="rId7" Type="http://schemas.openxmlformats.org/officeDocument/2006/relationships/image" Target="../media/image9.tif"/><Relationship Id="rId2" Type="http://schemas.openxmlformats.org/officeDocument/2006/relationships/image" Target="../media/image4.tif"/><Relationship Id="rId1" Type="http://schemas.openxmlformats.org/officeDocument/2006/relationships/slideLayout" Target="../slideLayouts/slideLayout1.xml"/><Relationship Id="rId6" Type="http://schemas.openxmlformats.org/officeDocument/2006/relationships/image" Target="../media/image8.tif"/><Relationship Id="rId5" Type="http://schemas.openxmlformats.org/officeDocument/2006/relationships/image" Target="../media/image7.tif"/><Relationship Id="rId4" Type="http://schemas.openxmlformats.org/officeDocument/2006/relationships/image" Target="../media/image6.tif"/><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D6F7255A-62F9-42B8-9E93-ABA6932B965E}"/>
              </a:ext>
            </a:extLst>
          </p:cNvPr>
          <p:cNvSpPr txBox="1">
            <a:spLocks noChangeArrowheads="1"/>
          </p:cNvSpPr>
          <p:nvPr/>
        </p:nvSpPr>
        <p:spPr bwMode="auto">
          <a:xfrm>
            <a:off x="3733800" y="1600200"/>
            <a:ext cx="62484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4400" b="1" dirty="0">
                <a:solidFill>
                  <a:srgbClr val="45B2E9"/>
                </a:solidFill>
                <a:latin typeface="Calibri" panose="020F0502020204030204" pitchFamily="34" charset="0"/>
                <a:ea typeface="+mj-ea"/>
                <a:cs typeface="Calibri" panose="020F0502020204030204" pitchFamily="34" charset="0"/>
              </a:rPr>
              <a:t>Welcome to your</a:t>
            </a:r>
          </a:p>
          <a:p>
            <a:pPr algn="ctr" eaLnBrk="1" hangingPunct="1">
              <a:defRPr/>
            </a:pPr>
            <a:r>
              <a:rPr lang="en-US" sz="6600" b="1" dirty="0">
                <a:solidFill>
                  <a:srgbClr val="5E50A1"/>
                </a:solidFill>
                <a:latin typeface="Calibri" panose="020F0502020204030204" pitchFamily="34" charset="0"/>
                <a:ea typeface="+mj-ea"/>
                <a:cs typeface="Calibri" panose="020F0502020204030204" pitchFamily="34" charset="0"/>
              </a:rPr>
              <a:t>Sigma Theta Tau International </a:t>
            </a:r>
            <a:r>
              <a:rPr lang="en-US" sz="4800" b="1" dirty="0">
                <a:solidFill>
                  <a:srgbClr val="45B2E9"/>
                </a:solidFill>
                <a:latin typeface="Calibri" panose="020F0502020204030204" pitchFamily="34" charset="0"/>
                <a:ea typeface="+mj-ea"/>
                <a:cs typeface="Calibri" panose="020F0502020204030204" pitchFamily="34" charset="0"/>
              </a:rPr>
              <a:t>Chartering Ceremony and Induction</a:t>
            </a:r>
            <a:endParaRPr lang="en-US" sz="6000" b="1" dirty="0">
              <a:solidFill>
                <a:srgbClr val="45B2E9"/>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50471918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98764"/>
            <a:ext cx="6553200" cy="1143000"/>
          </a:xfrm>
          <a:prstGeom prst="rect">
            <a:avLst/>
          </a:prstGeom>
        </p:spPr>
        <p:txBody>
          <a:bodyPr/>
          <a:lstStyle/>
          <a:p>
            <a:pPr algn="l"/>
            <a:r>
              <a:rPr lang="en-US" sz="5400" b="1">
                <a:solidFill>
                  <a:srgbClr val="5E50A1"/>
                </a:solidFill>
                <a:latin typeface="Calibri" panose="020F0502020204030204" pitchFamily="34" charset="0"/>
                <a:cs typeface="Calibri" panose="020F0502020204030204" pitchFamily="34" charset="0"/>
              </a:rPr>
              <a:t>The Key</a:t>
            </a:r>
          </a:p>
        </p:txBody>
      </p:sp>
      <p:pic>
        <p:nvPicPr>
          <p:cNvPr id="5" name="Picture 6" descr="Full Key"/>
          <p:cNvPicPr>
            <a:picLocks noChangeAspect="1" noChangeArrowheads="1"/>
          </p:cNvPicPr>
          <p:nvPr/>
        </p:nvPicPr>
        <p:blipFill rotWithShape="1">
          <a:blip r:embed="rId2">
            <a:extLst>
              <a:ext uri="{28A0092B-C50C-407E-A947-70E740481C1C}">
                <a14:useLocalDpi xmlns:a14="http://schemas.microsoft.com/office/drawing/2010/main" val="0"/>
              </a:ext>
            </a:extLst>
          </a:blip>
          <a:srcRect l="13490" t="13516" r="11300" b="15934"/>
          <a:stretch/>
        </p:blipFill>
        <p:spPr bwMode="auto">
          <a:xfrm>
            <a:off x="2888942" y="2021889"/>
            <a:ext cx="2118064" cy="330850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5807579" y="2111038"/>
            <a:ext cx="44196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457200" indent="-457200" eaLnBrk="1" hangingPunct="1">
              <a:spcAft>
                <a:spcPts val="2400"/>
              </a:spcAft>
              <a:buClr>
                <a:srgbClr val="442580"/>
              </a:buClr>
              <a:buSzPct val="60000"/>
              <a:buFont typeface="Wingdings" panose="05000000000000000000" pitchFamily="2" charset="2"/>
              <a:buChar char="q"/>
              <a:defRPr/>
            </a:pPr>
            <a:r>
              <a:rPr lang="en-US" sz="2800">
                <a:latin typeface="Calibri" pitchFamily="34" charset="0"/>
                <a:cs typeface="Calibri" pitchFamily="34" charset="0"/>
              </a:rPr>
              <a:t>Satisfaction of professional life</a:t>
            </a:r>
          </a:p>
          <a:p>
            <a:pPr marL="457200" indent="-457200" eaLnBrk="1" hangingPunct="1">
              <a:spcAft>
                <a:spcPts val="2400"/>
              </a:spcAft>
              <a:buClr>
                <a:srgbClr val="442580"/>
              </a:buClr>
              <a:buSzPct val="60000"/>
              <a:buFont typeface="Wingdings" panose="05000000000000000000" pitchFamily="2" charset="2"/>
              <a:buChar char="q"/>
              <a:defRPr/>
            </a:pPr>
            <a:r>
              <a:rPr lang="en-US" sz="2800">
                <a:latin typeface="Calibri" pitchFamily="34" charset="0"/>
                <a:cs typeface="Calibri" pitchFamily="34" charset="0"/>
              </a:rPr>
              <a:t>Six founders</a:t>
            </a:r>
          </a:p>
          <a:p>
            <a:pPr marL="457200" indent="-457200" eaLnBrk="1" hangingPunct="1">
              <a:spcAft>
                <a:spcPts val="2400"/>
              </a:spcAft>
              <a:buClr>
                <a:srgbClr val="442580"/>
              </a:buClr>
              <a:buSzPct val="60000"/>
              <a:buFont typeface="Wingdings" panose="05000000000000000000" pitchFamily="2" charset="2"/>
              <a:buChar char="q"/>
              <a:defRPr/>
            </a:pPr>
            <a:r>
              <a:rPr lang="en-US" sz="2800">
                <a:latin typeface="Calibri" pitchFamily="34" charset="0"/>
                <a:cs typeface="Calibri" pitchFamily="34" charset="0"/>
              </a:rPr>
              <a:t>Lamp of knowledge</a:t>
            </a:r>
          </a:p>
          <a:p>
            <a:pPr marL="457200" indent="-457200" eaLnBrk="1" hangingPunct="1">
              <a:spcAft>
                <a:spcPts val="2400"/>
              </a:spcAft>
              <a:buClr>
                <a:srgbClr val="442580"/>
              </a:buClr>
              <a:buSzPct val="60000"/>
              <a:buFont typeface="Wingdings" panose="05000000000000000000" pitchFamily="2" charset="2"/>
              <a:buChar char="q"/>
              <a:defRPr/>
            </a:pPr>
            <a:r>
              <a:rPr lang="en-US" sz="2800">
                <a:latin typeface="Calibri" pitchFamily="34" charset="0"/>
                <a:cs typeface="Calibri" pitchFamily="34" charset="0"/>
              </a:rPr>
              <a:t>Our charge</a:t>
            </a:r>
          </a:p>
          <a:p>
            <a:pPr marL="0" indent="0" eaLnBrk="1" hangingPunct="1">
              <a:spcAft>
                <a:spcPts val="2400"/>
              </a:spcAft>
              <a:buClr>
                <a:srgbClr val="442580"/>
              </a:buClr>
              <a:buSzPct val="60000"/>
              <a:defRPr/>
            </a:pPr>
            <a:endParaRPr lang="en-US" sz="2800">
              <a:latin typeface="Calibri" pitchFamily="34" charset="0"/>
              <a:cs typeface="Calibri" pitchFamily="34" charset="0"/>
            </a:endParaRPr>
          </a:p>
        </p:txBody>
      </p:sp>
    </p:spTree>
    <p:extLst>
      <p:ext uri="{BB962C8B-B14F-4D97-AF65-F5344CB8AC3E}">
        <p14:creationId xmlns:p14="http://schemas.microsoft.com/office/powerpoint/2010/main" val="40661625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DAABD-6B77-482D-9070-D61160D9869A}"/>
              </a:ext>
            </a:extLst>
          </p:cNvPr>
          <p:cNvSpPr>
            <a:spLocks noGrp="1"/>
          </p:cNvSpPr>
          <p:nvPr>
            <p:ph type="title"/>
          </p:nvPr>
        </p:nvSpPr>
        <p:spPr>
          <a:xfrm>
            <a:off x="2837259" y="317093"/>
            <a:ext cx="7239000" cy="1143000"/>
          </a:xfrm>
        </p:spPr>
        <p:txBody>
          <a:bodyPr/>
          <a:lstStyle/>
          <a:p>
            <a:pPr algn="l" eaLnBrk="1" hangingPunct="1">
              <a:defRPr/>
            </a:pPr>
            <a:r>
              <a:rPr lang="en-US" sz="5400" b="1">
                <a:solidFill>
                  <a:srgbClr val="5E50A1"/>
                </a:solidFill>
                <a:latin typeface="Calibri" panose="020F0502020204030204" pitchFamily="34" charset="0"/>
                <a:cs typeface="Calibri" panose="020F0502020204030204" pitchFamily="34" charset="0"/>
              </a:rPr>
              <a:t>A Lifelong Resource</a:t>
            </a:r>
          </a:p>
        </p:txBody>
      </p:sp>
      <p:pic>
        <p:nvPicPr>
          <p:cNvPr id="5" name="Picture 4">
            <a:extLst>
              <a:ext uri="{FF2B5EF4-FFF2-40B4-BE49-F238E27FC236}">
                <a16:creationId xmlns:a16="http://schemas.microsoft.com/office/drawing/2014/main" id="{60DBF081-543F-46DD-8F37-E1748B90EEE7}"/>
              </a:ext>
            </a:extLst>
          </p:cNvPr>
          <p:cNvPicPr>
            <a:picLocks noChangeAspect="1"/>
          </p:cNvPicPr>
          <p:nvPr/>
        </p:nvPicPr>
        <p:blipFill>
          <a:blip r:embed="rId2">
            <a:clrChange>
              <a:clrFrom>
                <a:srgbClr val="EEECF5"/>
              </a:clrFrom>
              <a:clrTo>
                <a:srgbClr val="EEECF5">
                  <a:alpha val="0"/>
                </a:srgbClr>
              </a:clrTo>
            </a:clrChange>
          </a:blip>
          <a:stretch>
            <a:fillRect/>
          </a:stretch>
        </p:blipFill>
        <p:spPr>
          <a:xfrm>
            <a:off x="2895600" y="1676400"/>
            <a:ext cx="3561159" cy="4114800"/>
          </a:xfrm>
          <a:prstGeom prst="rect">
            <a:avLst/>
          </a:prstGeom>
        </p:spPr>
      </p:pic>
      <p:sp>
        <p:nvSpPr>
          <p:cNvPr id="6" name="TextBox 5">
            <a:extLst>
              <a:ext uri="{FF2B5EF4-FFF2-40B4-BE49-F238E27FC236}">
                <a16:creationId xmlns:a16="http://schemas.microsoft.com/office/drawing/2014/main" id="{BC3DA55C-8A35-4E23-8B08-50748B3BFDE6}"/>
              </a:ext>
            </a:extLst>
          </p:cNvPr>
          <p:cNvSpPr txBox="1"/>
          <p:nvPr/>
        </p:nvSpPr>
        <p:spPr>
          <a:xfrm>
            <a:off x="3352800" y="1981200"/>
            <a:ext cx="2667000" cy="584775"/>
          </a:xfrm>
          <a:prstGeom prst="rect">
            <a:avLst/>
          </a:prstGeom>
          <a:solidFill>
            <a:srgbClr val="E5E3EB"/>
          </a:solidFill>
        </p:spPr>
        <p:txBody>
          <a:bodyPr wrap="square" rtlCol="0">
            <a:spAutoFit/>
          </a:bodyPr>
          <a:lstStyle/>
          <a:p>
            <a:r>
              <a:rPr lang="en-US" sz="1600" b="1">
                <a:solidFill>
                  <a:srgbClr val="5E50A1"/>
                </a:solidFill>
                <a:latin typeface="Calibri" panose="020F0502020204030204" pitchFamily="34" charset="0"/>
                <a:cs typeface="Calibri" panose="020F0502020204030204" pitchFamily="34" charset="0"/>
              </a:rPr>
              <a:t>SIGMA</a:t>
            </a:r>
            <a:r>
              <a:rPr lang="en-US" sz="1600" b="1">
                <a:solidFill>
                  <a:srgbClr val="45B2E9"/>
                </a:solidFill>
                <a:latin typeface="Calibri" panose="020F0502020204030204" pitchFamily="34" charset="0"/>
                <a:cs typeface="Calibri" panose="020F0502020204030204" pitchFamily="34" charset="0"/>
              </a:rPr>
              <a:t> MEMBERSHIP GAINS YOU YEARLY ACCESS TO:</a:t>
            </a:r>
          </a:p>
        </p:txBody>
      </p:sp>
      <p:pic>
        <p:nvPicPr>
          <p:cNvPr id="8" name="Picture 7">
            <a:extLst>
              <a:ext uri="{FF2B5EF4-FFF2-40B4-BE49-F238E27FC236}">
                <a16:creationId xmlns:a16="http://schemas.microsoft.com/office/drawing/2014/main" id="{8AD22E7D-3B27-4AD4-873C-75F1E8A50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592179"/>
            <a:ext cx="1214437" cy="742541"/>
          </a:xfrm>
          <a:prstGeom prst="rect">
            <a:avLst/>
          </a:prstGeom>
        </p:spPr>
      </p:pic>
      <p:sp>
        <p:nvSpPr>
          <p:cNvPr id="9" name="TextBox 8">
            <a:extLst>
              <a:ext uri="{FF2B5EF4-FFF2-40B4-BE49-F238E27FC236}">
                <a16:creationId xmlns:a16="http://schemas.microsoft.com/office/drawing/2014/main" id="{5460A462-26E3-4670-B17D-A7CD6C3B54C1}"/>
              </a:ext>
            </a:extLst>
          </p:cNvPr>
          <p:cNvSpPr txBox="1"/>
          <p:nvPr/>
        </p:nvSpPr>
        <p:spPr>
          <a:xfrm>
            <a:off x="7315200" y="2401669"/>
            <a:ext cx="4114800" cy="692497"/>
          </a:xfrm>
          <a:prstGeom prst="rect">
            <a:avLst/>
          </a:prstGeom>
          <a:noFill/>
        </p:spPr>
        <p:txBody>
          <a:bodyPr wrap="square" rtlCol="0">
            <a:spAutoFit/>
          </a:bodyPr>
          <a:lstStyle/>
          <a:p>
            <a:r>
              <a:rPr lang="en-US" sz="1300">
                <a:latin typeface="Calibri" panose="020F0502020204030204" pitchFamily="34" charset="0"/>
                <a:cs typeface="Calibri" panose="020F0502020204030204" pitchFamily="34" charset="0"/>
              </a:rPr>
              <a:t>Sign up with Sigma Marketplace to receive free specialty newsletters relevant to your career and purchase books and CNE courses at a discounted price.</a:t>
            </a:r>
          </a:p>
        </p:txBody>
      </p:sp>
      <p:grpSp>
        <p:nvGrpSpPr>
          <p:cNvPr id="7" name="Group 6">
            <a:extLst>
              <a:ext uri="{FF2B5EF4-FFF2-40B4-BE49-F238E27FC236}">
                <a16:creationId xmlns:a16="http://schemas.microsoft.com/office/drawing/2014/main" id="{FC5029F6-8DC0-4BC2-B7E1-76BFAE705CC4}"/>
              </a:ext>
            </a:extLst>
          </p:cNvPr>
          <p:cNvGrpSpPr/>
          <p:nvPr/>
        </p:nvGrpSpPr>
        <p:grpSpPr>
          <a:xfrm>
            <a:off x="7300856" y="3410848"/>
            <a:ext cx="4129144" cy="1923152"/>
            <a:chOff x="7300856" y="3505200"/>
            <a:chExt cx="4129144" cy="1923152"/>
          </a:xfrm>
        </p:grpSpPr>
        <p:pic>
          <p:nvPicPr>
            <p:cNvPr id="3" name="Picture 2">
              <a:extLst>
                <a:ext uri="{FF2B5EF4-FFF2-40B4-BE49-F238E27FC236}">
                  <a16:creationId xmlns:a16="http://schemas.microsoft.com/office/drawing/2014/main" id="{5B74F4A1-6B73-46D6-B647-DEFF412E269A}"/>
                </a:ext>
              </a:extLst>
            </p:cNvPr>
            <p:cNvPicPr>
              <a:picLocks noChangeAspect="1"/>
            </p:cNvPicPr>
            <p:nvPr/>
          </p:nvPicPr>
          <p:blipFill rotWithShape="1">
            <a:blip r:embed="rId4">
              <a:extLst>
                <a:ext uri="{28A0092B-C50C-407E-A947-70E740481C1C}">
                  <a14:useLocalDpi xmlns:a14="http://schemas.microsoft.com/office/drawing/2010/main" val="0"/>
                </a:ext>
              </a:extLst>
            </a:blip>
            <a:srcRect r="31487"/>
            <a:stretch/>
          </p:blipFill>
          <p:spPr>
            <a:xfrm>
              <a:off x="7300856" y="3505200"/>
              <a:ext cx="3124199" cy="830545"/>
            </a:xfrm>
            <a:prstGeom prst="rect">
              <a:avLst/>
            </a:prstGeom>
          </p:spPr>
        </p:pic>
        <p:sp>
          <p:nvSpPr>
            <p:cNvPr id="18" name="TextBox 17">
              <a:extLst>
                <a:ext uri="{FF2B5EF4-FFF2-40B4-BE49-F238E27FC236}">
                  <a16:creationId xmlns:a16="http://schemas.microsoft.com/office/drawing/2014/main" id="{76899A58-622C-4BD6-B879-902AE9B7789F}"/>
                </a:ext>
              </a:extLst>
            </p:cNvPr>
            <p:cNvSpPr txBox="1"/>
            <p:nvPr/>
          </p:nvSpPr>
          <p:spPr>
            <a:xfrm>
              <a:off x="7315200" y="4335745"/>
              <a:ext cx="4114800" cy="1092607"/>
            </a:xfrm>
            <a:prstGeom prst="rect">
              <a:avLst/>
            </a:prstGeom>
            <a:noFill/>
          </p:spPr>
          <p:txBody>
            <a:bodyPr wrap="square" rtlCol="0">
              <a:spAutoFit/>
            </a:bodyPr>
            <a:lstStyle/>
            <a:p>
              <a:r>
                <a:rPr lang="en-US" sz="1300">
                  <a:latin typeface="Calibri" panose="020F0502020204030204" pitchFamily="34" charset="0"/>
                  <a:cs typeface="Calibri" panose="020F0502020204030204" pitchFamily="34" charset="0"/>
                </a:rPr>
                <a:t>Your membership gives you access to Sigma’s social networking site, The Circle. You will have access to various Communities of Interest, local and international volunteer opportunities, as well as the chance to network with your esteemed Sigma peers.</a:t>
              </a:r>
            </a:p>
          </p:txBody>
        </p:sp>
      </p:grpSp>
    </p:spTree>
    <p:extLst>
      <p:ext uri="{BB962C8B-B14F-4D97-AF65-F5344CB8AC3E}">
        <p14:creationId xmlns:p14="http://schemas.microsoft.com/office/powerpoint/2010/main" val="165123013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D7672B-6E01-499C-AAD5-9BD36BBB55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7480" y="762000"/>
            <a:ext cx="3931920" cy="439710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AE68F02-6F4E-4AE0-A16C-972C560F0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386" y="609600"/>
            <a:ext cx="3510914" cy="234474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BD4E962-215B-4E3F-892A-E73C32FAB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3156307"/>
            <a:ext cx="3571876" cy="24062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170713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65FF5-8401-4392-A8CB-BB07A163B22A}"/>
              </a:ext>
            </a:extLst>
          </p:cNvPr>
          <p:cNvSpPr>
            <a:spLocks noGrp="1"/>
          </p:cNvSpPr>
          <p:nvPr>
            <p:ph type="title"/>
          </p:nvPr>
        </p:nvSpPr>
        <p:spPr/>
        <p:txBody>
          <a:bodyPr/>
          <a:lstStyle/>
          <a:p>
            <a:r>
              <a:rPr lang="en-US" dirty="0"/>
              <a:t>Greek Name Chapter</a:t>
            </a:r>
          </a:p>
        </p:txBody>
      </p:sp>
      <p:pic>
        <p:nvPicPr>
          <p:cNvPr id="7" name="Picture 6">
            <a:extLst>
              <a:ext uri="{FF2B5EF4-FFF2-40B4-BE49-F238E27FC236}">
                <a16:creationId xmlns:a16="http://schemas.microsoft.com/office/drawing/2014/main" id="{A9383A1A-1D1B-45B9-A927-4201B3A4B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734" y="1690688"/>
            <a:ext cx="4068470" cy="4703696"/>
          </a:xfrm>
          <a:prstGeom prst="rect">
            <a:avLst/>
          </a:prstGeom>
        </p:spPr>
      </p:pic>
    </p:spTree>
    <p:extLst>
      <p:ext uri="{BB962C8B-B14F-4D97-AF65-F5344CB8AC3E}">
        <p14:creationId xmlns:p14="http://schemas.microsoft.com/office/powerpoint/2010/main" val="19614675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DDB7-E74D-42EE-8863-328743C55E9D}"/>
              </a:ext>
            </a:extLst>
          </p:cNvPr>
          <p:cNvSpPr txBox="1">
            <a:spLocks/>
          </p:cNvSpPr>
          <p:nvPr/>
        </p:nvSpPr>
        <p:spPr>
          <a:xfrm>
            <a:off x="3352800" y="381000"/>
            <a:ext cx="7848600" cy="1143000"/>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lgn="l">
              <a:defRPr/>
            </a:pPr>
            <a:r>
              <a:rPr lang="en-US" sz="5400" b="1" kern="0">
                <a:solidFill>
                  <a:srgbClr val="5E50A1"/>
                </a:solidFill>
                <a:latin typeface="Calibri" panose="020F0502020204030204" pitchFamily="34" charset="0"/>
                <a:cs typeface="Calibri" panose="020F0502020204030204" pitchFamily="34" charset="0"/>
              </a:rPr>
              <a:t>Accepting Membership</a:t>
            </a:r>
          </a:p>
        </p:txBody>
      </p:sp>
      <p:grpSp>
        <p:nvGrpSpPr>
          <p:cNvPr id="3" name="Group 2">
            <a:extLst>
              <a:ext uri="{FF2B5EF4-FFF2-40B4-BE49-F238E27FC236}">
                <a16:creationId xmlns:a16="http://schemas.microsoft.com/office/drawing/2014/main" id="{34C1893D-6771-4520-81CB-660DAB252AEC}"/>
              </a:ext>
            </a:extLst>
          </p:cNvPr>
          <p:cNvGrpSpPr/>
          <p:nvPr/>
        </p:nvGrpSpPr>
        <p:grpSpPr>
          <a:xfrm>
            <a:off x="3316705" y="1524000"/>
            <a:ext cx="6842125" cy="4535488"/>
            <a:chOff x="2116138" y="1371600"/>
            <a:chExt cx="6842125" cy="4535488"/>
          </a:xfrm>
        </p:grpSpPr>
        <p:sp>
          <p:nvSpPr>
            <p:cNvPr id="4" name="TextBox 6">
              <a:extLst>
                <a:ext uri="{FF2B5EF4-FFF2-40B4-BE49-F238E27FC236}">
                  <a16:creationId xmlns:a16="http://schemas.microsoft.com/office/drawing/2014/main" id="{E247CCA1-41CE-4E36-AEF8-74167C413D48}"/>
                </a:ext>
              </a:extLst>
            </p:cNvPr>
            <p:cNvSpPr txBox="1">
              <a:spLocks noChangeArrowheads="1"/>
            </p:cNvSpPr>
            <p:nvPr/>
          </p:nvSpPr>
          <p:spPr bwMode="auto">
            <a:xfrm>
              <a:off x="2116138" y="1371600"/>
              <a:ext cx="6553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None/>
              </a:pPr>
              <a:r>
                <a:rPr lang="en-US" altLang="en-US" sz="3500">
                  <a:latin typeface="Calibri" panose="020F0502020204030204" pitchFamily="34" charset="0"/>
                  <a:cs typeface="Calibri" panose="020F0502020204030204" pitchFamily="34" charset="0"/>
                </a:rPr>
                <a:t>“I accept membership in </a:t>
              </a:r>
              <a:br>
                <a:rPr lang="en-US" altLang="en-US" sz="3500">
                  <a:latin typeface="Calibri" panose="020F0502020204030204" pitchFamily="34" charset="0"/>
                  <a:cs typeface="Calibri" panose="020F0502020204030204" pitchFamily="34" charset="0"/>
                </a:rPr>
              </a:br>
              <a:r>
                <a:rPr lang="en-US" altLang="en-US" sz="3500">
                  <a:latin typeface="Calibri" panose="020F0502020204030204" pitchFamily="34" charset="0"/>
                  <a:cs typeface="Calibri" panose="020F0502020204030204" pitchFamily="34" charset="0"/>
                </a:rPr>
                <a:t>Sigma Theta Tau International, </a:t>
              </a:r>
            </a:p>
          </p:txBody>
        </p:sp>
        <p:sp>
          <p:nvSpPr>
            <p:cNvPr id="5" name="TextBox 6">
              <a:extLst>
                <a:ext uri="{FF2B5EF4-FFF2-40B4-BE49-F238E27FC236}">
                  <a16:creationId xmlns:a16="http://schemas.microsoft.com/office/drawing/2014/main" id="{AD9DDB34-5F92-4A11-B6EE-67465CBCCA73}"/>
                </a:ext>
              </a:extLst>
            </p:cNvPr>
            <p:cNvSpPr txBox="1">
              <a:spLocks noChangeArrowheads="1"/>
            </p:cNvSpPr>
            <p:nvPr/>
          </p:nvSpPr>
          <p:spPr bwMode="auto">
            <a:xfrm>
              <a:off x="2116138" y="3975100"/>
              <a:ext cx="68421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None/>
              </a:pPr>
              <a:r>
                <a:rPr lang="en-US" altLang="en-US" sz="3500">
                  <a:latin typeface="Calibri" panose="020F0502020204030204" pitchFamily="34" charset="0"/>
                  <a:cs typeface="Calibri" panose="020F0502020204030204" pitchFamily="34" charset="0"/>
                </a:rPr>
                <a:t>to nursing excellence, knowledge, service, and leadership</a:t>
              </a:r>
            </a:p>
          </p:txBody>
        </p:sp>
        <p:sp>
          <p:nvSpPr>
            <p:cNvPr id="6" name="TextBox 6">
              <a:extLst>
                <a:ext uri="{FF2B5EF4-FFF2-40B4-BE49-F238E27FC236}">
                  <a16:creationId xmlns:a16="http://schemas.microsoft.com/office/drawing/2014/main" id="{133CE9A4-BF3D-4079-8986-E3CC8184318B}"/>
                </a:ext>
              </a:extLst>
            </p:cNvPr>
            <p:cNvSpPr txBox="1">
              <a:spLocks noChangeArrowheads="1"/>
            </p:cNvSpPr>
            <p:nvPr/>
          </p:nvSpPr>
          <p:spPr bwMode="auto">
            <a:xfrm>
              <a:off x="2116138" y="5275263"/>
              <a:ext cx="6553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None/>
              </a:pPr>
              <a:r>
                <a:rPr lang="en-US" altLang="en-US" sz="3500">
                  <a:latin typeface="Calibri" panose="020F0502020204030204" pitchFamily="34" charset="0"/>
                  <a:cs typeface="Calibri" panose="020F0502020204030204" pitchFamily="34" charset="0"/>
                </a:rPr>
                <a:t>throughout my career.”</a:t>
              </a:r>
            </a:p>
          </p:txBody>
        </p:sp>
        <p:sp>
          <p:nvSpPr>
            <p:cNvPr id="7" name="TextBox 6">
              <a:extLst>
                <a:ext uri="{FF2B5EF4-FFF2-40B4-BE49-F238E27FC236}">
                  <a16:creationId xmlns:a16="http://schemas.microsoft.com/office/drawing/2014/main" id="{89DC0BA2-3913-47E4-92D2-3BF6928F25EF}"/>
                </a:ext>
              </a:extLst>
            </p:cNvPr>
            <p:cNvSpPr txBox="1">
              <a:spLocks noChangeArrowheads="1"/>
            </p:cNvSpPr>
            <p:nvPr/>
          </p:nvSpPr>
          <p:spPr bwMode="auto">
            <a:xfrm>
              <a:off x="2116138" y="2673350"/>
              <a:ext cx="6342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None/>
              </a:pPr>
              <a:r>
                <a:rPr lang="en-US" altLang="en-US" sz="3500">
                  <a:latin typeface="Calibri" panose="020F0502020204030204" pitchFamily="34" charset="0"/>
                  <a:cs typeface="Calibri" panose="020F0502020204030204" pitchFamily="34" charset="0"/>
                </a:rPr>
                <a:t>and I pledge to fulfill its commitment </a:t>
              </a:r>
            </a:p>
          </p:txBody>
        </p:sp>
      </p:grpSp>
    </p:spTree>
    <p:extLst>
      <p:ext uri="{BB962C8B-B14F-4D97-AF65-F5344CB8AC3E}">
        <p14:creationId xmlns:p14="http://schemas.microsoft.com/office/powerpoint/2010/main" val="205114698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F27AAF-D286-4C52-A74D-655C182026F5}"/>
              </a:ext>
            </a:extLst>
          </p:cNvPr>
          <p:cNvSpPr txBox="1">
            <a:spLocks/>
          </p:cNvSpPr>
          <p:nvPr/>
        </p:nvSpPr>
        <p:spPr>
          <a:xfrm>
            <a:off x="2895600" y="457200"/>
            <a:ext cx="7848600" cy="1143000"/>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defRPr/>
            </a:pPr>
            <a:r>
              <a:rPr lang="en-US" sz="5400" b="1" kern="0" dirty="0">
                <a:solidFill>
                  <a:srgbClr val="5E50A1"/>
                </a:solidFill>
                <a:latin typeface="Calibri" panose="020F0502020204030204" pitchFamily="34" charset="0"/>
                <a:cs typeface="Calibri" panose="020F0502020204030204" pitchFamily="34" charset="0"/>
              </a:rPr>
              <a:t>Inductees</a:t>
            </a:r>
          </a:p>
        </p:txBody>
      </p:sp>
      <p:sp>
        <p:nvSpPr>
          <p:cNvPr id="4" name="TextBox 2">
            <a:extLst>
              <a:ext uri="{FF2B5EF4-FFF2-40B4-BE49-F238E27FC236}">
                <a16:creationId xmlns:a16="http://schemas.microsoft.com/office/drawing/2014/main" id="{017FB34A-62E4-41CF-813E-F6E2E23F9FA8}"/>
              </a:ext>
            </a:extLst>
          </p:cNvPr>
          <p:cNvSpPr txBox="1">
            <a:spLocks noChangeArrowheads="1"/>
          </p:cNvSpPr>
          <p:nvPr/>
        </p:nvSpPr>
        <p:spPr bwMode="auto">
          <a:xfrm>
            <a:off x="4038600" y="2362200"/>
            <a:ext cx="21598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List officer’s names</a:t>
            </a:r>
          </a:p>
          <a:p>
            <a:pPr eaLnBrk="1" hangingPunct="1"/>
            <a:r>
              <a:rPr lang="en-US" altLang="en-US" dirty="0"/>
              <a:t>List officer’s names</a:t>
            </a:r>
          </a:p>
          <a:p>
            <a:pPr eaLnBrk="1" hangingPunct="1"/>
            <a:r>
              <a:rPr lang="en-US" altLang="en-US" dirty="0"/>
              <a:t>List officer’s names</a:t>
            </a:r>
          </a:p>
        </p:txBody>
      </p:sp>
      <p:sp>
        <p:nvSpPr>
          <p:cNvPr id="5" name="TextBox 3">
            <a:extLst>
              <a:ext uri="{FF2B5EF4-FFF2-40B4-BE49-F238E27FC236}">
                <a16:creationId xmlns:a16="http://schemas.microsoft.com/office/drawing/2014/main" id="{362D22D3-2CD3-4535-8AC9-EA69DBB129BF}"/>
              </a:ext>
            </a:extLst>
          </p:cNvPr>
          <p:cNvSpPr txBox="1">
            <a:spLocks noChangeArrowheads="1"/>
          </p:cNvSpPr>
          <p:nvPr/>
        </p:nvSpPr>
        <p:spPr bwMode="auto">
          <a:xfrm>
            <a:off x="7467600" y="2362200"/>
            <a:ext cx="21598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List officer’s names</a:t>
            </a:r>
          </a:p>
          <a:p>
            <a:pPr eaLnBrk="1" hangingPunct="1"/>
            <a:r>
              <a:rPr lang="en-US" altLang="en-US" dirty="0"/>
              <a:t>List officer’s names</a:t>
            </a:r>
          </a:p>
          <a:p>
            <a:pPr eaLnBrk="1" hangingPunct="1"/>
            <a:r>
              <a:rPr lang="en-US" altLang="en-US" dirty="0"/>
              <a:t>List officer’s names</a:t>
            </a:r>
          </a:p>
        </p:txBody>
      </p:sp>
    </p:spTree>
    <p:extLst>
      <p:ext uri="{BB962C8B-B14F-4D97-AF65-F5344CB8AC3E}">
        <p14:creationId xmlns:p14="http://schemas.microsoft.com/office/powerpoint/2010/main" val="348525023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DF9B2B-1184-4621-8B01-C74FE8E7EE34}"/>
              </a:ext>
            </a:extLst>
          </p:cNvPr>
          <p:cNvSpPr txBox="1">
            <a:spLocks/>
          </p:cNvSpPr>
          <p:nvPr/>
        </p:nvSpPr>
        <p:spPr>
          <a:xfrm>
            <a:off x="3048000" y="1447800"/>
            <a:ext cx="7848600" cy="4343400"/>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defRPr/>
            </a:pPr>
            <a:r>
              <a:rPr lang="en-US" sz="9600" b="1" kern="0">
                <a:solidFill>
                  <a:srgbClr val="5E50A1"/>
                </a:solidFill>
                <a:latin typeface="Calibri" panose="020F0502020204030204" pitchFamily="34" charset="0"/>
                <a:cs typeface="Calibri" panose="020F0502020204030204" pitchFamily="34" charset="0"/>
              </a:rPr>
              <a:t>Welcome </a:t>
            </a:r>
            <a:br>
              <a:rPr lang="en-US" sz="9600" b="1" kern="0">
                <a:solidFill>
                  <a:srgbClr val="5E50A1"/>
                </a:solidFill>
                <a:latin typeface="Calibri" panose="020F0502020204030204" pitchFamily="34" charset="0"/>
                <a:cs typeface="Calibri" panose="020F0502020204030204" pitchFamily="34" charset="0"/>
              </a:rPr>
            </a:br>
            <a:r>
              <a:rPr lang="en-US" sz="9600" b="1" kern="0">
                <a:solidFill>
                  <a:srgbClr val="5E50A1"/>
                </a:solidFill>
                <a:latin typeface="Calibri" panose="020F0502020204030204" pitchFamily="34" charset="0"/>
                <a:cs typeface="Calibri" panose="020F0502020204030204" pitchFamily="34" charset="0"/>
              </a:rPr>
              <a:t>Inductees!</a:t>
            </a:r>
          </a:p>
        </p:txBody>
      </p:sp>
    </p:spTree>
    <p:extLst>
      <p:ext uri="{BB962C8B-B14F-4D97-AF65-F5344CB8AC3E}">
        <p14:creationId xmlns:p14="http://schemas.microsoft.com/office/powerpoint/2010/main" val="182806591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F27AAF-D286-4C52-A74D-655C182026F5}"/>
              </a:ext>
            </a:extLst>
          </p:cNvPr>
          <p:cNvSpPr txBox="1">
            <a:spLocks/>
          </p:cNvSpPr>
          <p:nvPr/>
        </p:nvSpPr>
        <p:spPr>
          <a:xfrm>
            <a:off x="2895600" y="457200"/>
            <a:ext cx="7848600" cy="1143000"/>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defRPr/>
            </a:pPr>
            <a:r>
              <a:rPr lang="en-US" sz="5400" b="1" kern="0">
                <a:solidFill>
                  <a:srgbClr val="5E50A1"/>
                </a:solidFill>
                <a:latin typeface="Calibri" panose="020F0502020204030204" pitchFamily="34" charset="0"/>
                <a:cs typeface="Calibri" panose="020F0502020204030204" pitchFamily="34" charset="0"/>
              </a:rPr>
              <a:t>Inductees</a:t>
            </a:r>
          </a:p>
        </p:txBody>
      </p:sp>
      <p:sp>
        <p:nvSpPr>
          <p:cNvPr id="4" name="TextBox 2">
            <a:extLst>
              <a:ext uri="{FF2B5EF4-FFF2-40B4-BE49-F238E27FC236}">
                <a16:creationId xmlns:a16="http://schemas.microsoft.com/office/drawing/2014/main" id="{017FB34A-62E4-41CF-813E-F6E2E23F9FA8}"/>
              </a:ext>
            </a:extLst>
          </p:cNvPr>
          <p:cNvSpPr txBox="1">
            <a:spLocks noChangeArrowheads="1"/>
          </p:cNvSpPr>
          <p:nvPr/>
        </p:nvSpPr>
        <p:spPr bwMode="auto">
          <a:xfrm>
            <a:off x="4038600" y="2362200"/>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Optional list names</a:t>
            </a:r>
          </a:p>
          <a:p>
            <a:pPr eaLnBrk="1" hangingPunct="1"/>
            <a:r>
              <a:rPr lang="en-US" altLang="en-US"/>
              <a:t>Optional list names</a:t>
            </a:r>
          </a:p>
          <a:p>
            <a:pPr eaLnBrk="1" hangingPunct="1"/>
            <a:r>
              <a:rPr lang="en-US" altLang="en-US"/>
              <a:t>Optional list names</a:t>
            </a:r>
          </a:p>
          <a:p>
            <a:pPr eaLnBrk="1" hangingPunct="1"/>
            <a:r>
              <a:rPr lang="en-US" altLang="en-US"/>
              <a:t>Optional list names</a:t>
            </a:r>
          </a:p>
        </p:txBody>
      </p:sp>
      <p:sp>
        <p:nvSpPr>
          <p:cNvPr id="5" name="TextBox 3">
            <a:extLst>
              <a:ext uri="{FF2B5EF4-FFF2-40B4-BE49-F238E27FC236}">
                <a16:creationId xmlns:a16="http://schemas.microsoft.com/office/drawing/2014/main" id="{362D22D3-2CD3-4535-8AC9-EA69DBB129BF}"/>
              </a:ext>
            </a:extLst>
          </p:cNvPr>
          <p:cNvSpPr txBox="1">
            <a:spLocks noChangeArrowheads="1"/>
          </p:cNvSpPr>
          <p:nvPr/>
        </p:nvSpPr>
        <p:spPr bwMode="auto">
          <a:xfrm>
            <a:off x="7467600" y="2362200"/>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Optional list names</a:t>
            </a:r>
          </a:p>
          <a:p>
            <a:pPr eaLnBrk="1" hangingPunct="1"/>
            <a:r>
              <a:rPr lang="en-US" altLang="en-US"/>
              <a:t>Optional list names</a:t>
            </a:r>
          </a:p>
          <a:p>
            <a:pPr eaLnBrk="1" hangingPunct="1"/>
            <a:r>
              <a:rPr lang="en-US" altLang="en-US"/>
              <a:t>Optional list names</a:t>
            </a:r>
          </a:p>
          <a:p>
            <a:pPr eaLnBrk="1" hangingPunct="1"/>
            <a:r>
              <a:rPr lang="en-US" altLang="en-US"/>
              <a:t>Optional list names</a:t>
            </a:r>
          </a:p>
        </p:txBody>
      </p:sp>
    </p:spTree>
    <p:extLst>
      <p:ext uri="{BB962C8B-B14F-4D97-AF65-F5344CB8AC3E}">
        <p14:creationId xmlns:p14="http://schemas.microsoft.com/office/powerpoint/2010/main" val="33670527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F27AAF-D286-4C52-A74D-655C182026F5}"/>
              </a:ext>
            </a:extLst>
          </p:cNvPr>
          <p:cNvSpPr txBox="1">
            <a:spLocks/>
          </p:cNvSpPr>
          <p:nvPr/>
        </p:nvSpPr>
        <p:spPr>
          <a:xfrm>
            <a:off x="2895600" y="457200"/>
            <a:ext cx="7848600" cy="1143000"/>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defRPr/>
            </a:pPr>
            <a:r>
              <a:rPr lang="en-US" sz="5400" b="1" kern="0" dirty="0">
                <a:solidFill>
                  <a:srgbClr val="5E50A1"/>
                </a:solidFill>
                <a:latin typeface="Calibri" panose="020F0502020204030204" pitchFamily="34" charset="0"/>
                <a:cs typeface="Calibri" panose="020F0502020204030204" pitchFamily="34" charset="0"/>
              </a:rPr>
              <a:t>In Absentia</a:t>
            </a:r>
          </a:p>
        </p:txBody>
      </p:sp>
      <p:sp>
        <p:nvSpPr>
          <p:cNvPr id="4" name="TextBox 2">
            <a:extLst>
              <a:ext uri="{FF2B5EF4-FFF2-40B4-BE49-F238E27FC236}">
                <a16:creationId xmlns:a16="http://schemas.microsoft.com/office/drawing/2014/main" id="{017FB34A-62E4-41CF-813E-F6E2E23F9FA8}"/>
              </a:ext>
            </a:extLst>
          </p:cNvPr>
          <p:cNvSpPr txBox="1">
            <a:spLocks noChangeArrowheads="1"/>
          </p:cNvSpPr>
          <p:nvPr/>
        </p:nvSpPr>
        <p:spPr bwMode="auto">
          <a:xfrm>
            <a:off x="4038600" y="2362200"/>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Optional list names</a:t>
            </a:r>
          </a:p>
          <a:p>
            <a:pPr eaLnBrk="1" hangingPunct="1"/>
            <a:r>
              <a:rPr lang="en-US" altLang="en-US"/>
              <a:t>Optional list names</a:t>
            </a:r>
          </a:p>
          <a:p>
            <a:pPr eaLnBrk="1" hangingPunct="1"/>
            <a:r>
              <a:rPr lang="en-US" altLang="en-US"/>
              <a:t>Optional list names</a:t>
            </a:r>
          </a:p>
          <a:p>
            <a:pPr eaLnBrk="1" hangingPunct="1"/>
            <a:r>
              <a:rPr lang="en-US" altLang="en-US"/>
              <a:t>Optional list names</a:t>
            </a:r>
          </a:p>
        </p:txBody>
      </p:sp>
      <p:sp>
        <p:nvSpPr>
          <p:cNvPr id="5" name="TextBox 3">
            <a:extLst>
              <a:ext uri="{FF2B5EF4-FFF2-40B4-BE49-F238E27FC236}">
                <a16:creationId xmlns:a16="http://schemas.microsoft.com/office/drawing/2014/main" id="{362D22D3-2CD3-4535-8AC9-EA69DBB129BF}"/>
              </a:ext>
            </a:extLst>
          </p:cNvPr>
          <p:cNvSpPr txBox="1">
            <a:spLocks noChangeArrowheads="1"/>
          </p:cNvSpPr>
          <p:nvPr/>
        </p:nvSpPr>
        <p:spPr bwMode="auto">
          <a:xfrm>
            <a:off x="7467600" y="2362200"/>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Optional list names</a:t>
            </a:r>
          </a:p>
          <a:p>
            <a:pPr eaLnBrk="1" hangingPunct="1"/>
            <a:r>
              <a:rPr lang="en-US" altLang="en-US"/>
              <a:t>Optional list names</a:t>
            </a:r>
          </a:p>
          <a:p>
            <a:pPr eaLnBrk="1" hangingPunct="1"/>
            <a:r>
              <a:rPr lang="en-US" altLang="en-US"/>
              <a:t>Optional list names</a:t>
            </a:r>
          </a:p>
          <a:p>
            <a:pPr eaLnBrk="1" hangingPunct="1"/>
            <a:r>
              <a:rPr lang="en-US" altLang="en-US"/>
              <a:t>Optional list names</a:t>
            </a:r>
          </a:p>
        </p:txBody>
      </p:sp>
    </p:spTree>
    <p:extLst>
      <p:ext uri="{BB962C8B-B14F-4D97-AF65-F5344CB8AC3E}">
        <p14:creationId xmlns:p14="http://schemas.microsoft.com/office/powerpoint/2010/main" val="40000265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F27AAF-D286-4C52-A74D-655C182026F5}"/>
              </a:ext>
            </a:extLst>
          </p:cNvPr>
          <p:cNvSpPr txBox="1">
            <a:spLocks/>
          </p:cNvSpPr>
          <p:nvPr/>
        </p:nvSpPr>
        <p:spPr>
          <a:xfrm>
            <a:off x="2895600" y="457200"/>
            <a:ext cx="7848600" cy="1143000"/>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defRPr/>
            </a:pPr>
            <a:r>
              <a:rPr lang="en-US" sz="4400" b="1" kern="0" dirty="0">
                <a:solidFill>
                  <a:srgbClr val="5E50A1"/>
                </a:solidFill>
                <a:latin typeface="Calibri" panose="020F0502020204030204" pitchFamily="34" charset="0"/>
                <a:cs typeface="Calibri" panose="020F0502020204030204" pitchFamily="34" charset="0"/>
              </a:rPr>
              <a:t>Recognition of Transfer, Dual, and Multiple Members</a:t>
            </a:r>
          </a:p>
        </p:txBody>
      </p:sp>
      <p:sp>
        <p:nvSpPr>
          <p:cNvPr id="4" name="TextBox 2">
            <a:extLst>
              <a:ext uri="{FF2B5EF4-FFF2-40B4-BE49-F238E27FC236}">
                <a16:creationId xmlns:a16="http://schemas.microsoft.com/office/drawing/2014/main" id="{017FB34A-62E4-41CF-813E-F6E2E23F9FA8}"/>
              </a:ext>
            </a:extLst>
          </p:cNvPr>
          <p:cNvSpPr txBox="1">
            <a:spLocks noChangeArrowheads="1"/>
          </p:cNvSpPr>
          <p:nvPr/>
        </p:nvSpPr>
        <p:spPr bwMode="auto">
          <a:xfrm>
            <a:off x="4007069" y="2975413"/>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Optional list names</a:t>
            </a:r>
          </a:p>
          <a:p>
            <a:pPr eaLnBrk="1" hangingPunct="1"/>
            <a:r>
              <a:rPr lang="en-US" altLang="en-US" dirty="0"/>
              <a:t>Optional list names</a:t>
            </a:r>
          </a:p>
          <a:p>
            <a:pPr eaLnBrk="1" hangingPunct="1"/>
            <a:r>
              <a:rPr lang="en-US" altLang="en-US" dirty="0"/>
              <a:t>Optional list names</a:t>
            </a:r>
          </a:p>
          <a:p>
            <a:pPr eaLnBrk="1" hangingPunct="1"/>
            <a:r>
              <a:rPr lang="en-US" altLang="en-US" dirty="0"/>
              <a:t>Optional list names</a:t>
            </a:r>
          </a:p>
        </p:txBody>
      </p:sp>
      <p:sp>
        <p:nvSpPr>
          <p:cNvPr id="5" name="TextBox 3">
            <a:extLst>
              <a:ext uri="{FF2B5EF4-FFF2-40B4-BE49-F238E27FC236}">
                <a16:creationId xmlns:a16="http://schemas.microsoft.com/office/drawing/2014/main" id="{362D22D3-2CD3-4535-8AC9-EA69DBB129BF}"/>
              </a:ext>
            </a:extLst>
          </p:cNvPr>
          <p:cNvSpPr txBox="1">
            <a:spLocks noChangeArrowheads="1"/>
          </p:cNvSpPr>
          <p:nvPr/>
        </p:nvSpPr>
        <p:spPr bwMode="auto">
          <a:xfrm>
            <a:off x="7483366" y="2975413"/>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Optional list names</a:t>
            </a:r>
          </a:p>
          <a:p>
            <a:pPr eaLnBrk="1" hangingPunct="1"/>
            <a:r>
              <a:rPr lang="en-US" altLang="en-US" dirty="0"/>
              <a:t>Optional list names</a:t>
            </a:r>
          </a:p>
          <a:p>
            <a:pPr eaLnBrk="1" hangingPunct="1"/>
            <a:r>
              <a:rPr lang="en-US" altLang="en-US" dirty="0"/>
              <a:t>Optional list names</a:t>
            </a:r>
          </a:p>
          <a:p>
            <a:pPr eaLnBrk="1" hangingPunct="1"/>
            <a:r>
              <a:rPr lang="en-US" altLang="en-US" dirty="0"/>
              <a:t>Optional list names</a:t>
            </a:r>
          </a:p>
        </p:txBody>
      </p:sp>
    </p:spTree>
    <p:extLst>
      <p:ext uri="{BB962C8B-B14F-4D97-AF65-F5344CB8AC3E}">
        <p14:creationId xmlns:p14="http://schemas.microsoft.com/office/powerpoint/2010/main" val="41728935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50DFA-459E-4DB8-8538-5AF87A492F92}"/>
              </a:ext>
            </a:extLst>
          </p:cNvPr>
          <p:cNvSpPr txBox="1">
            <a:spLocks/>
          </p:cNvSpPr>
          <p:nvPr/>
        </p:nvSpPr>
        <p:spPr>
          <a:xfrm>
            <a:off x="2971800" y="304800"/>
            <a:ext cx="7772400" cy="1470025"/>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lgn="l">
              <a:defRPr/>
            </a:pPr>
            <a:r>
              <a:rPr lang="en-US" sz="6000" b="1" kern="0">
                <a:solidFill>
                  <a:srgbClr val="45B2E9"/>
                </a:solidFill>
                <a:latin typeface="Calibri" panose="020F0502020204030204" pitchFamily="34" charset="0"/>
                <a:cs typeface="Calibri" panose="020F0502020204030204" pitchFamily="34" charset="0"/>
              </a:rPr>
              <a:t>Welcome</a:t>
            </a:r>
          </a:p>
          <a:p>
            <a:pPr algn="l">
              <a:defRPr/>
            </a:pPr>
            <a:r>
              <a:rPr lang="en-US" sz="4800" b="1" kern="0">
                <a:solidFill>
                  <a:srgbClr val="5E50A1"/>
                </a:solidFill>
                <a:latin typeface="Calibri" panose="020F0502020204030204" pitchFamily="34" charset="0"/>
                <a:cs typeface="Calibri" panose="020F0502020204030204" pitchFamily="34" charset="0"/>
              </a:rPr>
              <a:t>Chapter Leaders and Guests</a:t>
            </a:r>
          </a:p>
        </p:txBody>
      </p:sp>
      <p:sp>
        <p:nvSpPr>
          <p:cNvPr id="5" name="TextBox 2">
            <a:extLst>
              <a:ext uri="{FF2B5EF4-FFF2-40B4-BE49-F238E27FC236}">
                <a16:creationId xmlns:a16="http://schemas.microsoft.com/office/drawing/2014/main" id="{6601B98D-35D2-4112-9F9C-313F885AE081}"/>
              </a:ext>
            </a:extLst>
          </p:cNvPr>
          <p:cNvSpPr txBox="1">
            <a:spLocks noChangeArrowheads="1"/>
          </p:cNvSpPr>
          <p:nvPr/>
        </p:nvSpPr>
        <p:spPr bwMode="auto">
          <a:xfrm>
            <a:off x="3276600" y="2819400"/>
            <a:ext cx="1992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Optional list names</a:t>
            </a:r>
          </a:p>
          <a:p>
            <a:pPr eaLnBrk="1" hangingPunct="1"/>
            <a:r>
              <a:rPr lang="en-US" altLang="en-US">
                <a:latin typeface="Calibri" panose="020F0502020204030204" pitchFamily="34" charset="0"/>
                <a:cs typeface="Calibri" panose="020F0502020204030204" pitchFamily="34" charset="0"/>
              </a:rPr>
              <a:t>Optional list names</a:t>
            </a:r>
          </a:p>
          <a:p>
            <a:pPr eaLnBrk="1" hangingPunct="1"/>
            <a:r>
              <a:rPr lang="en-US" altLang="en-US">
                <a:latin typeface="Calibri" panose="020F0502020204030204" pitchFamily="34" charset="0"/>
                <a:cs typeface="Calibri" panose="020F0502020204030204" pitchFamily="34" charset="0"/>
              </a:rPr>
              <a:t>Optional list names</a:t>
            </a:r>
          </a:p>
          <a:p>
            <a:pPr eaLnBrk="1" hangingPunct="1"/>
            <a:r>
              <a:rPr lang="en-US" altLang="en-US">
                <a:latin typeface="Calibri" panose="020F0502020204030204" pitchFamily="34" charset="0"/>
                <a:cs typeface="Calibri" panose="020F0502020204030204" pitchFamily="34" charset="0"/>
              </a:rPr>
              <a:t>Optional list names</a:t>
            </a:r>
          </a:p>
        </p:txBody>
      </p:sp>
      <p:sp>
        <p:nvSpPr>
          <p:cNvPr id="6" name="TextBox 3">
            <a:extLst>
              <a:ext uri="{FF2B5EF4-FFF2-40B4-BE49-F238E27FC236}">
                <a16:creationId xmlns:a16="http://schemas.microsoft.com/office/drawing/2014/main" id="{A09897AC-8234-4CC0-9336-F67A7588B031}"/>
              </a:ext>
            </a:extLst>
          </p:cNvPr>
          <p:cNvSpPr txBox="1">
            <a:spLocks noChangeArrowheads="1"/>
          </p:cNvSpPr>
          <p:nvPr/>
        </p:nvSpPr>
        <p:spPr bwMode="auto">
          <a:xfrm>
            <a:off x="8382000" y="2823029"/>
            <a:ext cx="1992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Optional list names</a:t>
            </a:r>
          </a:p>
          <a:p>
            <a:pPr eaLnBrk="1" hangingPunct="1"/>
            <a:r>
              <a:rPr lang="en-US" altLang="en-US">
                <a:latin typeface="Calibri" panose="020F0502020204030204" pitchFamily="34" charset="0"/>
                <a:cs typeface="Calibri" panose="020F0502020204030204" pitchFamily="34" charset="0"/>
              </a:rPr>
              <a:t>Optional list names</a:t>
            </a:r>
          </a:p>
          <a:p>
            <a:pPr eaLnBrk="1" hangingPunct="1"/>
            <a:r>
              <a:rPr lang="en-US" altLang="en-US">
                <a:latin typeface="Calibri" panose="020F0502020204030204" pitchFamily="34" charset="0"/>
                <a:cs typeface="Calibri" panose="020F0502020204030204" pitchFamily="34" charset="0"/>
              </a:rPr>
              <a:t>Optional list names</a:t>
            </a:r>
          </a:p>
          <a:p>
            <a:pPr eaLnBrk="1" hangingPunct="1"/>
            <a:r>
              <a:rPr lang="en-US" altLang="en-US">
                <a:latin typeface="Calibri" panose="020F0502020204030204" pitchFamily="34" charset="0"/>
                <a:cs typeface="Calibri" panose="020F0502020204030204" pitchFamily="34" charset="0"/>
              </a:rPr>
              <a:t>Optional list names</a:t>
            </a:r>
          </a:p>
        </p:txBody>
      </p:sp>
    </p:spTree>
    <p:extLst>
      <p:ext uri="{BB962C8B-B14F-4D97-AF65-F5344CB8AC3E}">
        <p14:creationId xmlns:p14="http://schemas.microsoft.com/office/powerpoint/2010/main" val="336483494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741" t="22727" r="13668"/>
          <a:stretch/>
        </p:blipFill>
        <p:spPr>
          <a:xfrm>
            <a:off x="-152400" y="-195128"/>
            <a:ext cx="3528508" cy="7315200"/>
          </a:xfrm>
          <a:prstGeom prst="rect">
            <a:avLst/>
          </a:prstGeom>
          <a:effectLst>
            <a:softEdge rad="127000"/>
          </a:effectLst>
        </p:spPr>
      </p:pic>
      <p:sp>
        <p:nvSpPr>
          <p:cNvPr id="2" name="Title 1"/>
          <p:cNvSpPr>
            <a:spLocks noGrp="1"/>
          </p:cNvSpPr>
          <p:nvPr>
            <p:ph type="ctrTitle"/>
          </p:nvPr>
        </p:nvSpPr>
        <p:spPr>
          <a:xfrm>
            <a:off x="3124200" y="3434398"/>
            <a:ext cx="7772400" cy="1470025"/>
          </a:xfrm>
        </p:spPr>
        <p:txBody>
          <a:bodyPr/>
          <a:lstStyle/>
          <a:p>
            <a:r>
              <a:rPr lang="en-US" sz="6000" b="1">
                <a:solidFill>
                  <a:srgbClr val="5E50A1"/>
                </a:solidFill>
                <a:latin typeface="Calibri" panose="020F0502020204030204" pitchFamily="34" charset="0"/>
                <a:cs typeface="Calibri" panose="020F0502020204030204" pitchFamily="34" charset="0"/>
              </a:rPr>
              <a:t>Congratulations!</a:t>
            </a:r>
          </a:p>
        </p:txBody>
      </p:sp>
    </p:spTree>
    <p:extLst>
      <p:ext uri="{BB962C8B-B14F-4D97-AF65-F5344CB8AC3E}">
        <p14:creationId xmlns:p14="http://schemas.microsoft.com/office/powerpoint/2010/main" val="834180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551DB-D4E7-4519-894B-46953F116CEA}"/>
              </a:ext>
            </a:extLst>
          </p:cNvPr>
          <p:cNvSpPr>
            <a:spLocks noGrp="1"/>
          </p:cNvSpPr>
          <p:nvPr>
            <p:ph idx="1"/>
          </p:nvPr>
        </p:nvSpPr>
        <p:spPr/>
        <p:txBody>
          <a:bodyPr/>
          <a:lstStyle/>
          <a:p>
            <a:r>
              <a:rPr lang="en-US" dirty="0"/>
              <a:t>President, &lt;&lt;insert name&gt;&gt;</a:t>
            </a:r>
          </a:p>
          <a:p>
            <a:r>
              <a:rPr lang="en-US" dirty="0"/>
              <a:t>President-Elect, &lt;&lt;insert name or remove if n/a&gt;&gt;</a:t>
            </a:r>
          </a:p>
          <a:p>
            <a:r>
              <a:rPr lang="en-US" dirty="0"/>
              <a:t>Vice President, &lt;&lt;insert name&gt;&gt;</a:t>
            </a:r>
          </a:p>
          <a:p>
            <a:r>
              <a:rPr lang="en-US" dirty="0"/>
              <a:t>Secretary, &lt;&lt;insert name&gt;&gt;</a:t>
            </a:r>
          </a:p>
          <a:p>
            <a:r>
              <a:rPr lang="en-US" dirty="0"/>
              <a:t>Treasurer, &lt;&lt;insert name&gt;&gt;</a:t>
            </a:r>
          </a:p>
          <a:p>
            <a:r>
              <a:rPr lang="en-US" dirty="0"/>
              <a:t>Counselor, &lt;&lt;insert name&gt;&gt;</a:t>
            </a:r>
          </a:p>
        </p:txBody>
      </p:sp>
      <p:sp>
        <p:nvSpPr>
          <p:cNvPr id="3" name="Title 2">
            <a:extLst>
              <a:ext uri="{FF2B5EF4-FFF2-40B4-BE49-F238E27FC236}">
                <a16:creationId xmlns:a16="http://schemas.microsoft.com/office/drawing/2014/main" id="{426F5AED-0741-45AA-90AF-7591840F27B5}"/>
              </a:ext>
            </a:extLst>
          </p:cNvPr>
          <p:cNvSpPr>
            <a:spLocks noGrp="1"/>
          </p:cNvSpPr>
          <p:nvPr>
            <p:ph type="title"/>
          </p:nvPr>
        </p:nvSpPr>
        <p:spPr/>
        <p:txBody>
          <a:bodyPr/>
          <a:lstStyle/>
          <a:p>
            <a:r>
              <a:rPr lang="en-US" dirty="0"/>
              <a:t>Installation of Officers</a:t>
            </a:r>
          </a:p>
        </p:txBody>
      </p:sp>
    </p:spTree>
    <p:extLst>
      <p:ext uri="{BB962C8B-B14F-4D97-AF65-F5344CB8AC3E}">
        <p14:creationId xmlns:p14="http://schemas.microsoft.com/office/powerpoint/2010/main" val="264520277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551DB-D4E7-4519-894B-46953F116CEA}"/>
              </a:ext>
            </a:extLst>
          </p:cNvPr>
          <p:cNvSpPr>
            <a:spLocks noGrp="1"/>
          </p:cNvSpPr>
          <p:nvPr>
            <p:ph idx="1"/>
          </p:nvPr>
        </p:nvSpPr>
        <p:spPr/>
        <p:txBody>
          <a:bodyPr/>
          <a:lstStyle/>
          <a:p>
            <a:r>
              <a:rPr lang="en-US" dirty="0"/>
              <a:t>Director, &lt;&lt;insert name or remove if n/a&gt;&gt;</a:t>
            </a:r>
          </a:p>
          <a:p>
            <a:endParaRPr lang="en-US" dirty="0"/>
          </a:p>
          <a:p>
            <a:pPr marL="0" indent="0">
              <a:buNone/>
            </a:pPr>
            <a:r>
              <a:rPr lang="en-US" dirty="0"/>
              <a:t>	[OPTIONAL SLIDE]</a:t>
            </a:r>
          </a:p>
        </p:txBody>
      </p:sp>
      <p:sp>
        <p:nvSpPr>
          <p:cNvPr id="3" name="Title 2">
            <a:extLst>
              <a:ext uri="{FF2B5EF4-FFF2-40B4-BE49-F238E27FC236}">
                <a16:creationId xmlns:a16="http://schemas.microsoft.com/office/drawing/2014/main" id="{426F5AED-0741-45AA-90AF-7591840F27B5}"/>
              </a:ext>
            </a:extLst>
          </p:cNvPr>
          <p:cNvSpPr>
            <a:spLocks noGrp="1"/>
          </p:cNvSpPr>
          <p:nvPr>
            <p:ph type="title"/>
          </p:nvPr>
        </p:nvSpPr>
        <p:spPr/>
        <p:txBody>
          <a:bodyPr/>
          <a:lstStyle/>
          <a:p>
            <a:r>
              <a:rPr lang="en-US" dirty="0"/>
              <a:t>Installation of Officers</a:t>
            </a:r>
          </a:p>
        </p:txBody>
      </p:sp>
    </p:spTree>
    <p:extLst>
      <p:ext uri="{BB962C8B-B14F-4D97-AF65-F5344CB8AC3E}">
        <p14:creationId xmlns:p14="http://schemas.microsoft.com/office/powerpoint/2010/main" val="232177895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BA12E-22B9-47F2-8DA8-81C2CA97D559}"/>
              </a:ext>
            </a:extLst>
          </p:cNvPr>
          <p:cNvSpPr>
            <a:spLocks noGrp="1"/>
          </p:cNvSpPr>
          <p:nvPr>
            <p:ph idx="1"/>
          </p:nvPr>
        </p:nvSpPr>
        <p:spPr/>
        <p:txBody>
          <a:bodyPr/>
          <a:lstStyle/>
          <a:p>
            <a:pPr marL="0" indent="0">
              <a:buNone/>
            </a:pPr>
            <a:r>
              <a:rPr lang="en-US" dirty="0"/>
              <a:t>“I pledge to fulfill the duties of my position to the best of my ability and to work for the purposes of Sigma Theta Tau International.”</a:t>
            </a:r>
          </a:p>
        </p:txBody>
      </p:sp>
      <p:sp>
        <p:nvSpPr>
          <p:cNvPr id="3" name="Title 2">
            <a:extLst>
              <a:ext uri="{FF2B5EF4-FFF2-40B4-BE49-F238E27FC236}">
                <a16:creationId xmlns:a16="http://schemas.microsoft.com/office/drawing/2014/main" id="{5EE4E051-8E41-482D-9FA6-1033EFAFB75A}"/>
              </a:ext>
            </a:extLst>
          </p:cNvPr>
          <p:cNvSpPr>
            <a:spLocks noGrp="1"/>
          </p:cNvSpPr>
          <p:nvPr>
            <p:ph type="title"/>
          </p:nvPr>
        </p:nvSpPr>
        <p:spPr/>
        <p:txBody>
          <a:bodyPr/>
          <a:lstStyle/>
          <a:p>
            <a:r>
              <a:rPr lang="en-US" dirty="0"/>
              <a:t>Oath of Office</a:t>
            </a:r>
          </a:p>
        </p:txBody>
      </p:sp>
    </p:spTree>
    <p:extLst>
      <p:ext uri="{BB962C8B-B14F-4D97-AF65-F5344CB8AC3E}">
        <p14:creationId xmlns:p14="http://schemas.microsoft.com/office/powerpoint/2010/main" val="47878708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B0DAF-9456-4334-A46E-DD808008ABD3}"/>
              </a:ext>
            </a:extLst>
          </p:cNvPr>
          <p:cNvPicPr>
            <a:picLocks noChangeAspect="1"/>
          </p:cNvPicPr>
          <p:nvPr/>
        </p:nvPicPr>
        <p:blipFill rotWithShape="1">
          <a:blip r:embed="rId2">
            <a:extLst>
              <a:ext uri="{28A0092B-C50C-407E-A947-70E740481C1C}">
                <a14:useLocalDpi xmlns:a14="http://schemas.microsoft.com/office/drawing/2010/main" val="0"/>
              </a:ext>
            </a:extLst>
          </a:blip>
          <a:srcRect r="6958"/>
          <a:stretch/>
        </p:blipFill>
        <p:spPr>
          <a:xfrm>
            <a:off x="2362200" y="28073"/>
            <a:ext cx="9525000" cy="6833153"/>
          </a:xfrm>
          <a:prstGeom prst="rect">
            <a:avLst/>
          </a:prstGeom>
        </p:spPr>
      </p:pic>
    </p:spTree>
    <p:extLst>
      <p:ext uri="{BB962C8B-B14F-4D97-AF65-F5344CB8AC3E}">
        <p14:creationId xmlns:p14="http://schemas.microsoft.com/office/powerpoint/2010/main" val="78980259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5DA74-CE37-41A6-B618-BC76BE259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84" y="-76200"/>
            <a:ext cx="12649585" cy="7010400"/>
          </a:xfrm>
          <a:prstGeom prst="rect">
            <a:avLst/>
          </a:prstGeom>
        </p:spPr>
      </p:pic>
      <p:sp>
        <p:nvSpPr>
          <p:cNvPr id="8" name="Rectangle 7">
            <a:extLst>
              <a:ext uri="{FF2B5EF4-FFF2-40B4-BE49-F238E27FC236}">
                <a16:creationId xmlns:a16="http://schemas.microsoft.com/office/drawing/2014/main" id="{4BE293FF-5C2E-4DB1-B69B-36694FB7605D}"/>
              </a:ext>
            </a:extLst>
          </p:cNvPr>
          <p:cNvSpPr/>
          <p:nvPr/>
        </p:nvSpPr>
        <p:spPr>
          <a:xfrm>
            <a:off x="6738031" y="0"/>
            <a:ext cx="5453969" cy="6934199"/>
          </a:xfrm>
          <a:prstGeom prst="rect">
            <a:avLst/>
          </a:prstGeom>
          <a:solidFill>
            <a:srgbClr val="5E50A1">
              <a:alpha val="9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0D0D27-5340-44AE-B7FC-71F607640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600" y="1371525"/>
            <a:ext cx="5602223" cy="3657650"/>
          </a:xfrm>
          <a:prstGeom prst="rect">
            <a:avLst/>
          </a:prstGeom>
        </p:spPr>
      </p:pic>
      <p:sp>
        <p:nvSpPr>
          <p:cNvPr id="13" name="TextBox 12">
            <a:extLst>
              <a:ext uri="{FF2B5EF4-FFF2-40B4-BE49-F238E27FC236}">
                <a16:creationId xmlns:a16="http://schemas.microsoft.com/office/drawing/2014/main" id="{7BC98B5B-917B-439F-8F54-AFCBCDB0A3EA}"/>
              </a:ext>
            </a:extLst>
          </p:cNvPr>
          <p:cNvSpPr txBox="1"/>
          <p:nvPr/>
        </p:nvSpPr>
        <p:spPr>
          <a:xfrm>
            <a:off x="198292" y="366624"/>
            <a:ext cx="5144655" cy="5078313"/>
          </a:xfrm>
          <a:prstGeom prst="rect">
            <a:avLst/>
          </a:prstGeom>
          <a:noFill/>
        </p:spPr>
        <p:txBody>
          <a:bodyPr wrap="square" rtlCol="0">
            <a:spAutoFit/>
          </a:bodyPr>
          <a:lstStyle/>
          <a:p>
            <a:r>
              <a:rPr lang="en-US" sz="3600" b="1">
                <a:latin typeface="Calibri" panose="020F0502020204030204" pitchFamily="34" charset="0"/>
                <a:ea typeface="Yu Gothic" panose="020B0400000000000000" pitchFamily="34" charset="-128"/>
                <a:cs typeface="Calibri" panose="020F0502020204030204" pitchFamily="34" charset="0"/>
              </a:rPr>
              <a:t>2017-2019</a:t>
            </a:r>
          </a:p>
          <a:p>
            <a:r>
              <a:rPr lang="en-US" sz="3600" b="1">
                <a:latin typeface="Calibri" panose="020F0502020204030204" pitchFamily="34" charset="0"/>
                <a:ea typeface="Yu Gothic" panose="020B0400000000000000" pitchFamily="34" charset="-128"/>
                <a:cs typeface="Calibri" panose="020F0502020204030204" pitchFamily="34" charset="0"/>
              </a:rPr>
              <a:t>Presidential Call to Action</a:t>
            </a:r>
          </a:p>
          <a:p>
            <a:endParaRPr lang="en-US" sz="3600">
              <a:latin typeface="Calibri" panose="020F0502020204030204" pitchFamily="34" charset="0"/>
              <a:ea typeface="Yu Gothic" panose="020B0400000000000000" pitchFamily="34" charset="-128"/>
              <a:cs typeface="Calibri" panose="020F0502020204030204" pitchFamily="34" charset="0"/>
            </a:endParaRPr>
          </a:p>
          <a:p>
            <a:endParaRPr lang="en-US" sz="3600">
              <a:latin typeface="Calibri" panose="020F0502020204030204" pitchFamily="34" charset="0"/>
              <a:ea typeface="Yu Gothic" panose="020B0400000000000000" pitchFamily="34" charset="-128"/>
              <a:cs typeface="Calibri" panose="020F0502020204030204" pitchFamily="34" charset="0"/>
            </a:endParaRPr>
          </a:p>
          <a:p>
            <a:endParaRPr lang="en-US" sz="3600">
              <a:latin typeface="Calibri" panose="020F0502020204030204" pitchFamily="34" charset="0"/>
              <a:ea typeface="Yu Gothic" panose="020B0400000000000000" pitchFamily="34" charset="-128"/>
              <a:cs typeface="Calibri" panose="020F0502020204030204" pitchFamily="34" charset="0"/>
            </a:endParaRPr>
          </a:p>
          <a:p>
            <a:endParaRPr lang="en-US" sz="3600">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p:txBody>
      </p:sp>
      <p:pic>
        <p:nvPicPr>
          <p:cNvPr id="6" name="Picture 5">
            <a:extLst>
              <a:ext uri="{FF2B5EF4-FFF2-40B4-BE49-F238E27FC236}">
                <a16:creationId xmlns:a16="http://schemas.microsoft.com/office/drawing/2014/main" id="{790E9279-03F7-4499-BA80-F411AC0C4A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121" y="3306550"/>
            <a:ext cx="2658279" cy="332284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AF6CA5E-1C41-4E6E-9C2A-15F7F6F51224}"/>
              </a:ext>
            </a:extLst>
          </p:cNvPr>
          <p:cNvSpPr txBox="1"/>
          <p:nvPr/>
        </p:nvSpPr>
        <p:spPr>
          <a:xfrm>
            <a:off x="3001923" y="4331601"/>
            <a:ext cx="4784107" cy="2246769"/>
          </a:xfrm>
          <a:prstGeom prst="rect">
            <a:avLst/>
          </a:prstGeom>
          <a:noFill/>
        </p:spPr>
        <p:txBody>
          <a:bodyPr wrap="square" rtlCol="0">
            <a:spAutoFit/>
          </a:bodyPr>
          <a:lstStyle/>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endParaRPr lang="en-US">
              <a:latin typeface="Calibri" panose="020F0502020204030204" pitchFamily="34" charset="0"/>
              <a:ea typeface="Yu Gothic" panose="020B0400000000000000" pitchFamily="34" charset="-128"/>
              <a:cs typeface="Calibri" panose="020F0502020204030204" pitchFamily="34" charset="0"/>
            </a:endParaRPr>
          </a:p>
          <a:p>
            <a:r>
              <a:rPr lang="en-US" sz="2400" b="1">
                <a:solidFill>
                  <a:schemeClr val="tx2"/>
                </a:solidFill>
                <a:latin typeface="Calibri" panose="020F0502020204030204" pitchFamily="34" charset="0"/>
                <a:ea typeface="Yu Gothic" panose="020B0400000000000000" pitchFamily="34" charset="-128"/>
                <a:cs typeface="Calibri" panose="020F0502020204030204" pitchFamily="34" charset="0"/>
              </a:rPr>
              <a:t>Beth Baldwin </a:t>
            </a:r>
            <a:r>
              <a:rPr lang="en-US" sz="2400" b="1" err="1">
                <a:solidFill>
                  <a:schemeClr val="tx2"/>
                </a:solidFill>
                <a:latin typeface="Calibri" panose="020F0502020204030204" pitchFamily="34" charset="0"/>
                <a:ea typeface="Yu Gothic" panose="020B0400000000000000" pitchFamily="34" charset="-128"/>
                <a:cs typeface="Calibri" panose="020F0502020204030204" pitchFamily="34" charset="0"/>
              </a:rPr>
              <a:t>Tigges</a:t>
            </a:r>
            <a:r>
              <a:rPr lang="en-US" sz="2400" b="1">
                <a:solidFill>
                  <a:schemeClr val="tx2"/>
                </a:solidFill>
                <a:latin typeface="Calibri" panose="020F0502020204030204" pitchFamily="34" charset="0"/>
                <a:ea typeface="Yu Gothic" panose="020B0400000000000000" pitchFamily="34" charset="-128"/>
                <a:cs typeface="Calibri" panose="020F0502020204030204" pitchFamily="34" charset="0"/>
              </a:rPr>
              <a:t> </a:t>
            </a:r>
            <a:br>
              <a:rPr lang="en-US" sz="2400" b="1">
                <a:solidFill>
                  <a:schemeClr val="tx2"/>
                </a:solidFill>
                <a:latin typeface="Calibri" panose="020F0502020204030204" pitchFamily="34" charset="0"/>
                <a:ea typeface="Yu Gothic" panose="020B0400000000000000" pitchFamily="34" charset="-128"/>
                <a:cs typeface="Calibri" panose="020F0502020204030204" pitchFamily="34" charset="0"/>
              </a:rPr>
            </a:br>
            <a:r>
              <a:rPr lang="en-US" sz="2000" b="1">
                <a:solidFill>
                  <a:schemeClr val="tx2"/>
                </a:solidFill>
                <a:latin typeface="Calibri" panose="020F0502020204030204" pitchFamily="34" charset="0"/>
                <a:ea typeface="Yu Gothic" panose="020B0400000000000000" pitchFamily="34" charset="-128"/>
                <a:cs typeface="Calibri" panose="020F0502020204030204" pitchFamily="34" charset="0"/>
              </a:rPr>
              <a:t>PhD, RN, PNP, BC</a:t>
            </a:r>
            <a:endParaRPr lang="en-US" sz="2400" b="1">
              <a:solidFill>
                <a:schemeClr val="tx2"/>
              </a:solidFill>
              <a:latin typeface="Calibri" panose="020F0502020204030204" pitchFamily="34" charset="0"/>
              <a:ea typeface="Yu Gothic" panose="020B0400000000000000" pitchFamily="34" charset="-128"/>
              <a:cs typeface="Calibri" panose="020F0502020204030204" pitchFamily="34" charset="0"/>
            </a:endParaRPr>
          </a:p>
          <a:p>
            <a:r>
              <a:rPr lang="en-US" sz="2400" b="1">
                <a:solidFill>
                  <a:schemeClr val="tx2"/>
                </a:solidFill>
                <a:latin typeface="Calibri" panose="020F0502020204030204" pitchFamily="34" charset="0"/>
                <a:ea typeface="Yu Gothic" panose="020B0400000000000000" pitchFamily="34" charset="-128"/>
                <a:cs typeface="Calibri" panose="020F0502020204030204" pitchFamily="34" charset="0"/>
              </a:rPr>
              <a:t>2017-2019 Sigma President</a:t>
            </a:r>
          </a:p>
        </p:txBody>
      </p:sp>
    </p:spTree>
    <p:extLst>
      <p:ext uri="{BB962C8B-B14F-4D97-AF65-F5344CB8AC3E}">
        <p14:creationId xmlns:p14="http://schemas.microsoft.com/office/powerpoint/2010/main" val="1621059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981200"/>
            <a:ext cx="10515600" cy="1325563"/>
          </a:xfrm>
        </p:spPr>
        <p:txBody>
          <a:bodyPr>
            <a:normAutofit/>
          </a:bodyPr>
          <a:lstStyle/>
          <a:p>
            <a:pPr algn="ctr"/>
            <a:r>
              <a:rPr lang="en-US" sz="5400"/>
              <a:t>CONNECT</a:t>
            </a:r>
          </a:p>
        </p:txBody>
      </p:sp>
    </p:spTree>
    <p:extLst>
      <p:ext uri="{BB962C8B-B14F-4D97-AF65-F5344CB8AC3E}">
        <p14:creationId xmlns:p14="http://schemas.microsoft.com/office/powerpoint/2010/main" val="192762515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981200"/>
            <a:ext cx="10515600" cy="1325563"/>
          </a:xfrm>
        </p:spPr>
        <p:txBody>
          <a:bodyPr>
            <a:normAutofit/>
          </a:bodyPr>
          <a:lstStyle/>
          <a:p>
            <a:pPr algn="ctr"/>
            <a:r>
              <a:rPr lang="en-US" sz="5400"/>
              <a:t>COLLABORATE</a:t>
            </a:r>
          </a:p>
        </p:txBody>
      </p:sp>
    </p:spTree>
    <p:extLst>
      <p:ext uri="{BB962C8B-B14F-4D97-AF65-F5344CB8AC3E}">
        <p14:creationId xmlns:p14="http://schemas.microsoft.com/office/powerpoint/2010/main" val="218162283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981200"/>
            <a:ext cx="10515600" cy="1325563"/>
          </a:xfrm>
        </p:spPr>
        <p:txBody>
          <a:bodyPr>
            <a:normAutofit/>
          </a:bodyPr>
          <a:lstStyle/>
          <a:p>
            <a:pPr algn="ctr"/>
            <a:r>
              <a:rPr lang="en-US" sz="5400"/>
              <a:t>CATALYZE</a:t>
            </a:r>
          </a:p>
        </p:txBody>
      </p:sp>
    </p:spTree>
    <p:extLst>
      <p:ext uri="{BB962C8B-B14F-4D97-AF65-F5344CB8AC3E}">
        <p14:creationId xmlns:p14="http://schemas.microsoft.com/office/powerpoint/2010/main" val="360924741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8947F-B6D2-4D48-BF3B-B5F921D90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438400"/>
            <a:ext cx="5953424" cy="3612331"/>
          </a:xfrm>
          <a:prstGeom prst="rect">
            <a:avLst/>
          </a:prstGeom>
          <a:effectLst>
            <a:softEdge rad="317500"/>
          </a:effectLst>
        </p:spPr>
      </p:pic>
      <p:sp>
        <p:nvSpPr>
          <p:cNvPr id="3" name="Title 1">
            <a:extLst>
              <a:ext uri="{FF2B5EF4-FFF2-40B4-BE49-F238E27FC236}">
                <a16:creationId xmlns:a16="http://schemas.microsoft.com/office/drawing/2014/main" id="{4058E217-0B9C-4C72-9B66-9E21E142EA55}"/>
              </a:ext>
            </a:extLst>
          </p:cNvPr>
          <p:cNvSpPr txBox="1">
            <a:spLocks/>
          </p:cNvSpPr>
          <p:nvPr/>
        </p:nvSpPr>
        <p:spPr bwMode="auto">
          <a:xfrm>
            <a:off x="3505200" y="762000"/>
            <a:ext cx="7010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defRPr/>
            </a:pPr>
            <a:r>
              <a:rPr lang="en-US" sz="5400" b="1" kern="0">
                <a:solidFill>
                  <a:srgbClr val="5E50A1"/>
                </a:solidFill>
                <a:latin typeface="Calibri" panose="020F0502020204030204" pitchFamily="34" charset="0"/>
                <a:cs typeface="Calibri" panose="020F0502020204030204" pitchFamily="34" charset="0"/>
              </a:rPr>
              <a:t>Thank you, colleagues, friends, and family.</a:t>
            </a:r>
          </a:p>
        </p:txBody>
      </p:sp>
    </p:spTree>
    <p:extLst>
      <p:ext uri="{BB962C8B-B14F-4D97-AF65-F5344CB8AC3E}">
        <p14:creationId xmlns:p14="http://schemas.microsoft.com/office/powerpoint/2010/main" val="395446127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50DFA-459E-4DB8-8538-5AF87A492F92}"/>
              </a:ext>
            </a:extLst>
          </p:cNvPr>
          <p:cNvSpPr txBox="1">
            <a:spLocks/>
          </p:cNvSpPr>
          <p:nvPr/>
        </p:nvSpPr>
        <p:spPr>
          <a:xfrm>
            <a:off x="2971800" y="304800"/>
            <a:ext cx="7772400" cy="1470025"/>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lgn="l">
              <a:defRPr/>
            </a:pPr>
            <a:r>
              <a:rPr lang="en-US" sz="6000" b="1" kern="0" dirty="0">
                <a:solidFill>
                  <a:srgbClr val="45B2E9"/>
                </a:solidFill>
                <a:latin typeface="Calibri" panose="020F0502020204030204" pitchFamily="34" charset="0"/>
                <a:cs typeface="Calibri" panose="020F0502020204030204" pitchFamily="34" charset="0"/>
              </a:rPr>
              <a:t>Welcome</a:t>
            </a:r>
          </a:p>
          <a:p>
            <a:pPr algn="l">
              <a:defRPr/>
            </a:pPr>
            <a:r>
              <a:rPr lang="en-US" sz="4800" b="1" kern="0" dirty="0">
                <a:solidFill>
                  <a:srgbClr val="5E50A1"/>
                </a:solidFill>
                <a:latin typeface="Calibri" panose="020F0502020204030204" pitchFamily="34" charset="0"/>
                <a:cs typeface="Calibri" panose="020F0502020204030204" pitchFamily="34" charset="0"/>
              </a:rPr>
              <a:t>Chartering Officer</a:t>
            </a:r>
          </a:p>
        </p:txBody>
      </p:sp>
      <p:sp>
        <p:nvSpPr>
          <p:cNvPr id="5" name="TextBox 2">
            <a:extLst>
              <a:ext uri="{FF2B5EF4-FFF2-40B4-BE49-F238E27FC236}">
                <a16:creationId xmlns:a16="http://schemas.microsoft.com/office/drawing/2014/main" id="{6601B98D-35D2-4112-9F9C-313F885AE081}"/>
              </a:ext>
            </a:extLst>
          </p:cNvPr>
          <p:cNvSpPr txBox="1">
            <a:spLocks noChangeArrowheads="1"/>
          </p:cNvSpPr>
          <p:nvPr/>
        </p:nvSpPr>
        <p:spPr bwMode="auto">
          <a:xfrm>
            <a:off x="3229303" y="2819400"/>
            <a:ext cx="71601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b="1" dirty="0">
                <a:solidFill>
                  <a:srgbClr val="45B2E9"/>
                </a:solidFill>
                <a:latin typeface="Calibri" panose="020F0502020204030204" pitchFamily="34" charset="0"/>
                <a:cs typeface="Calibri" panose="020F0502020204030204" pitchFamily="34" charset="0"/>
              </a:rPr>
              <a:t>Name and Title of Chartering Officer</a:t>
            </a:r>
            <a:endParaRPr lang="en-US" alt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74612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814503-72D5-45BF-B72C-E31AA64884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41" t="22727" r="13668"/>
          <a:stretch/>
        </p:blipFill>
        <p:spPr>
          <a:xfrm>
            <a:off x="-152400" y="-195128"/>
            <a:ext cx="3528508" cy="7315200"/>
          </a:xfrm>
          <a:prstGeom prst="rect">
            <a:avLst/>
          </a:prstGeom>
          <a:effectLst>
            <a:softEdge rad="127000"/>
          </a:effectLst>
        </p:spPr>
      </p:pic>
      <p:sp>
        <p:nvSpPr>
          <p:cNvPr id="3" name="Title 1">
            <a:extLst>
              <a:ext uri="{FF2B5EF4-FFF2-40B4-BE49-F238E27FC236}">
                <a16:creationId xmlns:a16="http://schemas.microsoft.com/office/drawing/2014/main" id="{9E70A07F-2BA5-491A-A4C2-EF4A83F0B471}"/>
              </a:ext>
            </a:extLst>
          </p:cNvPr>
          <p:cNvSpPr txBox="1">
            <a:spLocks/>
          </p:cNvSpPr>
          <p:nvPr/>
        </p:nvSpPr>
        <p:spPr>
          <a:xfrm>
            <a:off x="3124200" y="3434398"/>
            <a:ext cx="7772400" cy="1470025"/>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r>
              <a:rPr lang="en-US" sz="6000" b="1" kern="0">
                <a:solidFill>
                  <a:srgbClr val="5E50A1"/>
                </a:solidFill>
                <a:latin typeface="Calibri" panose="020F0502020204030204" pitchFamily="34" charset="0"/>
                <a:cs typeface="Calibri" panose="020F0502020204030204" pitchFamily="34" charset="0"/>
              </a:rPr>
              <a:t>Congratulations!</a:t>
            </a:r>
          </a:p>
        </p:txBody>
      </p:sp>
    </p:spTree>
    <p:extLst>
      <p:ext uri="{BB962C8B-B14F-4D97-AF65-F5344CB8AC3E}">
        <p14:creationId xmlns:p14="http://schemas.microsoft.com/office/powerpoint/2010/main" val="25767452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D54D8B-D07D-467E-98AA-E34019EFD5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41" t="22727" r="13668"/>
          <a:stretch/>
        </p:blipFill>
        <p:spPr>
          <a:xfrm>
            <a:off x="-152400" y="-195128"/>
            <a:ext cx="3528508" cy="7315200"/>
          </a:xfrm>
          <a:prstGeom prst="rect">
            <a:avLst/>
          </a:prstGeom>
          <a:effectLst>
            <a:softEdge rad="127000"/>
          </a:effectLst>
        </p:spPr>
      </p:pic>
      <p:sp>
        <p:nvSpPr>
          <p:cNvPr id="3" name="Title 1">
            <a:extLst>
              <a:ext uri="{FF2B5EF4-FFF2-40B4-BE49-F238E27FC236}">
                <a16:creationId xmlns:a16="http://schemas.microsoft.com/office/drawing/2014/main" id="{4945FB4B-B6FF-451C-9EB4-D650090BDED1}"/>
              </a:ext>
            </a:extLst>
          </p:cNvPr>
          <p:cNvSpPr txBox="1">
            <a:spLocks/>
          </p:cNvSpPr>
          <p:nvPr/>
        </p:nvSpPr>
        <p:spPr>
          <a:xfrm>
            <a:off x="3124200" y="3434398"/>
            <a:ext cx="7772400" cy="1470025"/>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r>
              <a:rPr lang="en-US" sz="6000" b="1" kern="0">
                <a:solidFill>
                  <a:srgbClr val="5E50A1"/>
                </a:solidFill>
                <a:latin typeface="Calibri" panose="020F0502020204030204" pitchFamily="34" charset="0"/>
                <a:cs typeface="Calibri" panose="020F0502020204030204" pitchFamily="34" charset="0"/>
              </a:rPr>
              <a:t>Please join us…</a:t>
            </a:r>
          </a:p>
        </p:txBody>
      </p:sp>
    </p:spTree>
    <p:extLst>
      <p:ext uri="{BB962C8B-B14F-4D97-AF65-F5344CB8AC3E}">
        <p14:creationId xmlns:p14="http://schemas.microsoft.com/office/powerpoint/2010/main" val="334010095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367145"/>
            <a:ext cx="6927273" cy="3200400"/>
          </a:xfrm>
          <a:prstGeom prst="rect">
            <a:avLst/>
          </a:prstGeom>
          <a:solidFill>
            <a:srgbClr val="5E50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a:effectLst>
                  <a:outerShdw blurRad="38100" dist="38100" dir="2700000" algn="tl">
                    <a:srgbClr val="000000">
                      <a:alpha val="43137"/>
                    </a:srgbClr>
                  </a:outerShdw>
                </a:effectLst>
              </a:rPr>
              <a:t>Our Mission</a:t>
            </a:r>
          </a:p>
          <a:p>
            <a:pPr algn="ctr"/>
            <a:r>
              <a:rPr lang="en-US" sz="2200"/>
              <a:t>Advancing world health and celebrating </a:t>
            </a:r>
            <a:br>
              <a:rPr lang="en-US" sz="2200"/>
            </a:br>
            <a:r>
              <a:rPr lang="en-US" sz="2200"/>
              <a:t>nursing excellence in scholarship, </a:t>
            </a:r>
            <a:br>
              <a:rPr lang="en-US" sz="2200"/>
            </a:br>
            <a:r>
              <a:rPr lang="en-US" sz="2200"/>
              <a:t>leadership, and service.</a:t>
            </a:r>
          </a:p>
        </p:txBody>
      </p:sp>
      <p:sp>
        <p:nvSpPr>
          <p:cNvPr id="5" name="Rectangle 4"/>
          <p:cNvSpPr/>
          <p:nvPr/>
        </p:nvSpPr>
        <p:spPr>
          <a:xfrm>
            <a:off x="2819400" y="3643745"/>
            <a:ext cx="6927273" cy="3061855"/>
          </a:xfrm>
          <a:prstGeom prst="rect">
            <a:avLst/>
          </a:prstGeom>
          <a:solidFill>
            <a:srgbClr val="45B2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effectLst>
                  <a:outerShdw blurRad="38100" dist="38100" dir="2700000" algn="tl">
                    <a:srgbClr val="000000">
                      <a:alpha val="43137"/>
                    </a:srgbClr>
                  </a:outerShdw>
                </a:effectLst>
              </a:rPr>
              <a:t>Our Vision</a:t>
            </a:r>
          </a:p>
          <a:p>
            <a:pPr algn="ctr"/>
            <a:r>
              <a:rPr lang="en-US" sz="2200"/>
              <a:t>The global organization </a:t>
            </a:r>
            <a:br>
              <a:rPr lang="en-US" sz="2200"/>
            </a:br>
            <a:r>
              <a:rPr lang="en-US" sz="2200"/>
              <a:t>of choice for nursing</a:t>
            </a:r>
          </a:p>
        </p:txBody>
      </p:sp>
    </p:spTree>
    <p:extLst>
      <p:ext uri="{BB962C8B-B14F-4D97-AF65-F5344CB8AC3E}">
        <p14:creationId xmlns:p14="http://schemas.microsoft.com/office/powerpoint/2010/main" val="154859289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581400" y="3108363"/>
            <a:ext cx="1828800" cy="3332313"/>
            <a:chOff x="2057400" y="3108362"/>
            <a:chExt cx="1828800" cy="3332313"/>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517" r="6201" b="11724"/>
            <a:stretch/>
          </p:blipFill>
          <p:spPr>
            <a:xfrm>
              <a:off x="2090637" y="3108362"/>
              <a:ext cx="804593" cy="102934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951" t="6347" r="17994" b="14891"/>
            <a:stretch/>
          </p:blipFill>
          <p:spPr>
            <a:xfrm>
              <a:off x="3078272" y="3190194"/>
              <a:ext cx="712928" cy="86567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7938" b="18320"/>
            <a:stretch/>
          </p:blipFill>
          <p:spPr>
            <a:xfrm>
              <a:off x="2057400" y="4292039"/>
              <a:ext cx="871066" cy="82861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8007" b="10055"/>
            <a:stretch/>
          </p:blipFill>
          <p:spPr>
            <a:xfrm>
              <a:off x="2983273" y="4292038"/>
              <a:ext cx="902927" cy="828618"/>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8900" b="7915"/>
            <a:stretch/>
          </p:blipFill>
          <p:spPr>
            <a:xfrm>
              <a:off x="2083611" y="5304291"/>
              <a:ext cx="818644" cy="892096"/>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6387" b="12908"/>
            <a:stretch/>
          </p:blipFill>
          <p:spPr>
            <a:xfrm>
              <a:off x="2994923" y="5313689"/>
              <a:ext cx="879627" cy="823473"/>
            </a:xfrm>
            <a:prstGeom prst="rect">
              <a:avLst/>
            </a:prstGeom>
          </p:spPr>
        </p:pic>
        <p:sp>
          <p:nvSpPr>
            <p:cNvPr id="15" name="TextBox 14"/>
            <p:cNvSpPr txBox="1"/>
            <p:nvPr/>
          </p:nvSpPr>
          <p:spPr>
            <a:xfrm>
              <a:off x="2212008" y="4067449"/>
              <a:ext cx="604653" cy="253916"/>
            </a:xfrm>
            <a:prstGeom prst="rect">
              <a:avLst/>
            </a:prstGeom>
            <a:noFill/>
          </p:spPr>
          <p:txBody>
            <a:bodyPr wrap="none" rtlCol="0">
              <a:spAutoFit/>
            </a:bodyPr>
            <a:lstStyle/>
            <a:p>
              <a:r>
                <a:rPr lang="en-US" sz="1050"/>
                <a:t>Adams</a:t>
              </a:r>
            </a:p>
          </p:txBody>
        </p:sp>
        <p:sp>
          <p:nvSpPr>
            <p:cNvPr id="16" name="TextBox 15"/>
            <p:cNvSpPr txBox="1"/>
            <p:nvPr/>
          </p:nvSpPr>
          <p:spPr>
            <a:xfrm>
              <a:off x="2148490" y="5107464"/>
              <a:ext cx="764953" cy="253916"/>
            </a:xfrm>
            <a:prstGeom prst="rect">
              <a:avLst/>
            </a:prstGeom>
            <a:noFill/>
          </p:spPr>
          <p:txBody>
            <a:bodyPr wrap="none" rtlCol="0">
              <a:spAutoFit/>
            </a:bodyPr>
            <a:lstStyle/>
            <a:p>
              <a:r>
                <a:rPr lang="en-US" sz="1050"/>
                <a:t>Copeland</a:t>
              </a:r>
            </a:p>
          </p:txBody>
        </p:sp>
        <p:sp>
          <p:nvSpPr>
            <p:cNvPr id="17" name="TextBox 16"/>
            <p:cNvSpPr txBox="1"/>
            <p:nvPr/>
          </p:nvSpPr>
          <p:spPr>
            <a:xfrm>
              <a:off x="3158864" y="4067449"/>
              <a:ext cx="612668" cy="253916"/>
            </a:xfrm>
            <a:prstGeom prst="rect">
              <a:avLst/>
            </a:prstGeom>
            <a:noFill/>
          </p:spPr>
          <p:txBody>
            <a:bodyPr wrap="none" rtlCol="0">
              <a:spAutoFit/>
            </a:bodyPr>
            <a:lstStyle/>
            <a:p>
              <a:r>
                <a:rPr lang="en-US" sz="1050"/>
                <a:t>Belford</a:t>
              </a:r>
            </a:p>
          </p:txBody>
        </p:sp>
        <p:sp>
          <p:nvSpPr>
            <p:cNvPr id="18" name="TextBox 17"/>
            <p:cNvSpPr txBox="1"/>
            <p:nvPr/>
          </p:nvSpPr>
          <p:spPr>
            <a:xfrm>
              <a:off x="3083796" y="5107464"/>
              <a:ext cx="779381" cy="253916"/>
            </a:xfrm>
            <a:prstGeom prst="rect">
              <a:avLst/>
            </a:prstGeom>
            <a:noFill/>
          </p:spPr>
          <p:txBody>
            <a:bodyPr wrap="none" rtlCol="0">
              <a:spAutoFit/>
            </a:bodyPr>
            <a:lstStyle/>
            <a:p>
              <a:r>
                <a:rPr lang="en-US" sz="1050" err="1"/>
                <a:t>Lingeman</a:t>
              </a:r>
              <a:endParaRPr lang="en-US" sz="1050"/>
            </a:p>
          </p:txBody>
        </p:sp>
        <p:sp>
          <p:nvSpPr>
            <p:cNvPr id="19" name="TextBox 18"/>
            <p:cNvSpPr txBox="1"/>
            <p:nvPr/>
          </p:nvSpPr>
          <p:spPr>
            <a:xfrm>
              <a:off x="2263978" y="6186759"/>
              <a:ext cx="508473" cy="253916"/>
            </a:xfrm>
            <a:prstGeom prst="rect">
              <a:avLst/>
            </a:prstGeom>
            <a:noFill/>
          </p:spPr>
          <p:txBody>
            <a:bodyPr wrap="none" rtlCol="0">
              <a:spAutoFit/>
            </a:bodyPr>
            <a:lstStyle/>
            <a:p>
              <a:r>
                <a:rPr lang="en-US" sz="1050"/>
                <a:t>Miller</a:t>
              </a:r>
            </a:p>
          </p:txBody>
        </p:sp>
        <p:sp>
          <p:nvSpPr>
            <p:cNvPr id="20" name="TextBox 19"/>
            <p:cNvSpPr txBox="1"/>
            <p:nvPr/>
          </p:nvSpPr>
          <p:spPr>
            <a:xfrm>
              <a:off x="3176187" y="6186759"/>
              <a:ext cx="574196" cy="253916"/>
            </a:xfrm>
            <a:prstGeom prst="rect">
              <a:avLst/>
            </a:prstGeom>
            <a:noFill/>
          </p:spPr>
          <p:txBody>
            <a:bodyPr wrap="none" rtlCol="0">
              <a:spAutoFit/>
            </a:bodyPr>
            <a:lstStyle/>
            <a:p>
              <a:r>
                <a:rPr lang="en-US" sz="1050"/>
                <a:t>Wright</a:t>
              </a:r>
            </a:p>
          </p:txBody>
        </p:sp>
      </p:grpSp>
      <p:sp>
        <p:nvSpPr>
          <p:cNvPr id="24" name="Right Brace 23"/>
          <p:cNvSpPr/>
          <p:nvPr/>
        </p:nvSpPr>
        <p:spPr>
          <a:xfrm>
            <a:off x="5867400" y="3581400"/>
            <a:ext cx="457200" cy="1981200"/>
          </a:xfrm>
          <a:prstGeom prst="rightBrace">
            <a:avLst/>
          </a:prstGeom>
          <a:ln w="28575">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5556" r="7982"/>
          <a:stretch/>
        </p:blipFill>
        <p:spPr>
          <a:xfrm>
            <a:off x="3693892" y="685801"/>
            <a:ext cx="2274445" cy="1751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9"/>
          <a:srcRect l="9380" t="23521" r="39973" b="47234"/>
          <a:stretch/>
        </p:blipFill>
        <p:spPr>
          <a:xfrm>
            <a:off x="7115394" y="1730220"/>
            <a:ext cx="2408663" cy="1873405"/>
          </a:xfrm>
          <a:prstGeom prst="rect">
            <a:avLst/>
          </a:prstGeom>
        </p:spPr>
      </p:pic>
      <p:pic>
        <p:nvPicPr>
          <p:cNvPr id="13" name="Picture 12"/>
          <p:cNvPicPr>
            <a:picLocks noChangeAspect="1"/>
          </p:cNvPicPr>
          <p:nvPr/>
        </p:nvPicPr>
        <p:blipFill rotWithShape="1">
          <a:blip r:embed="rId9"/>
          <a:srcRect l="9380" t="55705" r="58732" b="10081"/>
          <a:stretch/>
        </p:blipFill>
        <p:spPr>
          <a:xfrm>
            <a:off x="9026196" y="3791898"/>
            <a:ext cx="1516566" cy="2191688"/>
          </a:xfrm>
          <a:prstGeom prst="rect">
            <a:avLst/>
          </a:prstGeom>
        </p:spPr>
      </p:pic>
      <p:pic>
        <p:nvPicPr>
          <p:cNvPr id="14" name="Picture 13"/>
          <p:cNvPicPr>
            <a:picLocks noChangeAspect="1"/>
          </p:cNvPicPr>
          <p:nvPr/>
        </p:nvPicPr>
        <p:blipFill rotWithShape="1">
          <a:blip r:embed="rId9"/>
          <a:srcRect l="52920" t="58491" r="12772" b="8534"/>
          <a:stretch/>
        </p:blipFill>
        <p:spPr>
          <a:xfrm>
            <a:off x="7126955" y="3871254"/>
            <a:ext cx="1631611" cy="2112331"/>
          </a:xfrm>
          <a:prstGeom prst="rect">
            <a:avLst/>
          </a:prstGeom>
        </p:spPr>
      </p:pic>
      <p:pic>
        <p:nvPicPr>
          <p:cNvPr id="23" name="Picture 22"/>
          <p:cNvPicPr>
            <a:picLocks noChangeAspect="1"/>
          </p:cNvPicPr>
          <p:nvPr/>
        </p:nvPicPr>
        <p:blipFill rotWithShape="1">
          <a:blip r:embed="rId9"/>
          <a:srcRect l="9380" t="52239" r="13711" b="43056"/>
          <a:stretch/>
        </p:blipFill>
        <p:spPr>
          <a:xfrm>
            <a:off x="7063581" y="3603625"/>
            <a:ext cx="3657600" cy="301362"/>
          </a:xfrm>
          <a:prstGeom prst="rect">
            <a:avLst/>
          </a:prstGeom>
        </p:spPr>
      </p:pic>
      <p:pic>
        <p:nvPicPr>
          <p:cNvPr id="27" name="Picture 26"/>
          <p:cNvPicPr>
            <a:picLocks noChangeAspect="1"/>
          </p:cNvPicPr>
          <p:nvPr/>
        </p:nvPicPr>
        <p:blipFill rotWithShape="1">
          <a:blip r:embed="rId9"/>
          <a:srcRect l="59241" t="22750" r="19339" b="47234"/>
          <a:stretch/>
        </p:blipFill>
        <p:spPr>
          <a:xfrm>
            <a:off x="9524059" y="1680822"/>
            <a:ext cx="1018704" cy="1922803"/>
          </a:xfrm>
          <a:prstGeom prst="rect">
            <a:avLst/>
          </a:prstGeom>
        </p:spPr>
      </p:pic>
      <p:sp>
        <p:nvSpPr>
          <p:cNvPr id="2" name="TextBox 1">
            <a:extLst>
              <a:ext uri="{FF2B5EF4-FFF2-40B4-BE49-F238E27FC236}">
                <a16:creationId xmlns:a16="http://schemas.microsoft.com/office/drawing/2014/main" id="{863C21E5-6216-414F-8587-EA0E395F403F}"/>
              </a:ext>
            </a:extLst>
          </p:cNvPr>
          <p:cNvSpPr txBox="1"/>
          <p:nvPr/>
        </p:nvSpPr>
        <p:spPr>
          <a:xfrm>
            <a:off x="7092610" y="762000"/>
            <a:ext cx="3803990" cy="461665"/>
          </a:xfrm>
          <a:prstGeom prst="rect">
            <a:avLst/>
          </a:prstGeom>
          <a:noFill/>
        </p:spPr>
        <p:txBody>
          <a:bodyPr wrap="none" rtlCol="0">
            <a:spAutoFit/>
          </a:bodyPr>
          <a:lstStyle/>
          <a:p>
            <a:r>
              <a:rPr lang="en-US" sz="2400" b="1">
                <a:solidFill>
                  <a:schemeClr val="tx2"/>
                </a:solidFill>
                <a:latin typeface="Calibri" panose="020F0502020204030204" pitchFamily="34" charset="0"/>
                <a:cs typeface="Calibri" panose="020F0502020204030204" pitchFamily="34" charset="0"/>
              </a:rPr>
              <a:t>A </a:t>
            </a:r>
            <a:r>
              <a:rPr lang="en-US" sz="2400" b="1">
                <a:solidFill>
                  <a:srgbClr val="5E50A1"/>
                </a:solidFill>
                <a:latin typeface="Calibri" panose="020F0502020204030204" pitchFamily="34" charset="0"/>
                <a:cs typeface="Calibri" panose="020F0502020204030204" pitchFamily="34" charset="0"/>
              </a:rPr>
              <a:t>Quick</a:t>
            </a:r>
            <a:r>
              <a:rPr lang="en-US" sz="2400" b="1">
                <a:solidFill>
                  <a:schemeClr val="tx2"/>
                </a:solidFill>
                <a:latin typeface="Calibri" panose="020F0502020204030204" pitchFamily="34" charset="0"/>
                <a:cs typeface="Calibri" panose="020F0502020204030204" pitchFamily="34" charset="0"/>
              </a:rPr>
              <a:t> </a:t>
            </a:r>
            <a:r>
              <a:rPr lang="en-US" sz="2400" b="1">
                <a:solidFill>
                  <a:srgbClr val="5E50A1"/>
                </a:solidFill>
                <a:latin typeface="Calibri" panose="020F0502020204030204" pitchFamily="34" charset="0"/>
                <a:cs typeface="Calibri" panose="020F0502020204030204" pitchFamily="34" charset="0"/>
              </a:rPr>
              <a:t>Look at Sigma today</a:t>
            </a:r>
          </a:p>
        </p:txBody>
      </p:sp>
    </p:spTree>
    <p:extLst>
      <p:ext uri="{BB962C8B-B14F-4D97-AF65-F5344CB8AC3E}">
        <p14:creationId xmlns:p14="http://schemas.microsoft.com/office/powerpoint/2010/main" val="36675440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68AD15A-265D-42B0-8EB6-B6702252D8D9}"/>
              </a:ext>
            </a:extLst>
          </p:cNvPr>
          <p:cNvSpPr txBox="1">
            <a:spLocks noChangeArrowheads="1"/>
          </p:cNvSpPr>
          <p:nvPr/>
        </p:nvSpPr>
        <p:spPr bwMode="auto">
          <a:xfrm>
            <a:off x="3352800" y="228600"/>
            <a:ext cx="7391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5400" b="1">
                <a:solidFill>
                  <a:srgbClr val="5E50A1"/>
                </a:solidFill>
                <a:latin typeface="Calibri" panose="020F0502020204030204" pitchFamily="34" charset="0"/>
                <a:ea typeface="+mj-ea"/>
                <a:cs typeface="Calibri" panose="020F0502020204030204" pitchFamily="34" charset="0"/>
              </a:rPr>
              <a:t>Distinguished Company</a:t>
            </a:r>
          </a:p>
        </p:txBody>
      </p:sp>
      <p:grpSp>
        <p:nvGrpSpPr>
          <p:cNvPr id="13" name="Group 12">
            <a:extLst>
              <a:ext uri="{FF2B5EF4-FFF2-40B4-BE49-F238E27FC236}">
                <a16:creationId xmlns:a16="http://schemas.microsoft.com/office/drawing/2014/main" id="{D4A564A5-9785-4778-9D00-AF0860F82881}"/>
              </a:ext>
            </a:extLst>
          </p:cNvPr>
          <p:cNvGrpSpPr/>
          <p:nvPr/>
        </p:nvGrpSpPr>
        <p:grpSpPr>
          <a:xfrm>
            <a:off x="2743200" y="1372382"/>
            <a:ext cx="5029199" cy="2108340"/>
            <a:chOff x="2514601" y="1372382"/>
            <a:chExt cx="5029199" cy="2108340"/>
          </a:xfrm>
        </p:grpSpPr>
        <p:grpSp>
          <p:nvGrpSpPr>
            <p:cNvPr id="7" name="Group 6">
              <a:extLst>
                <a:ext uri="{FF2B5EF4-FFF2-40B4-BE49-F238E27FC236}">
                  <a16:creationId xmlns:a16="http://schemas.microsoft.com/office/drawing/2014/main" id="{06A278E3-075E-49FB-A453-F010E5053DB4}"/>
                </a:ext>
              </a:extLst>
            </p:cNvPr>
            <p:cNvGrpSpPr/>
            <p:nvPr/>
          </p:nvGrpSpPr>
          <p:grpSpPr>
            <a:xfrm>
              <a:off x="2514601" y="1372382"/>
              <a:ext cx="4648200" cy="2108340"/>
              <a:chOff x="2514601" y="1372382"/>
              <a:chExt cx="4648200" cy="2108340"/>
            </a:xfrm>
          </p:grpSpPr>
          <p:pic>
            <p:nvPicPr>
              <p:cNvPr id="5" name="Picture 4">
                <a:extLst>
                  <a:ext uri="{FF2B5EF4-FFF2-40B4-BE49-F238E27FC236}">
                    <a16:creationId xmlns:a16="http://schemas.microsoft.com/office/drawing/2014/main" id="{F4D8184B-1894-41F4-A0BC-F3B7F1091C16}"/>
                  </a:ext>
                </a:extLst>
              </p:cNvPr>
              <p:cNvPicPr>
                <a:picLocks noChangeAspect="1"/>
              </p:cNvPicPr>
              <p:nvPr/>
            </p:nvPicPr>
            <p:blipFill rotWithShape="1">
              <a:blip r:embed="rId2">
                <a:clrChange>
                  <a:clrFrom>
                    <a:srgbClr val="EAEBEC"/>
                  </a:clrFrom>
                  <a:clrTo>
                    <a:srgbClr val="EAEBEC">
                      <a:alpha val="0"/>
                    </a:srgbClr>
                  </a:clrTo>
                </a:clrChange>
              </a:blip>
              <a:srcRect r="32458"/>
              <a:stretch/>
            </p:blipFill>
            <p:spPr>
              <a:xfrm>
                <a:off x="2514601" y="1372382"/>
                <a:ext cx="4648200" cy="2108340"/>
              </a:xfrm>
              <a:prstGeom prst="rect">
                <a:avLst/>
              </a:prstGeom>
              <a:ln>
                <a:noFill/>
              </a:ln>
              <a:effectLst/>
            </p:spPr>
          </p:pic>
          <p:sp>
            <p:nvSpPr>
              <p:cNvPr id="6" name="TextBox 5">
                <a:extLst>
                  <a:ext uri="{FF2B5EF4-FFF2-40B4-BE49-F238E27FC236}">
                    <a16:creationId xmlns:a16="http://schemas.microsoft.com/office/drawing/2014/main" id="{4F7AB423-E61F-4E9A-8407-1789A31DD12A}"/>
                  </a:ext>
                </a:extLst>
              </p:cNvPr>
              <p:cNvSpPr txBox="1"/>
              <p:nvPr/>
            </p:nvSpPr>
            <p:spPr>
              <a:xfrm>
                <a:off x="2514601" y="1383268"/>
                <a:ext cx="3962399" cy="369332"/>
              </a:xfrm>
              <a:prstGeom prst="rect">
                <a:avLst/>
              </a:prstGeom>
              <a:solidFill>
                <a:schemeClr val="bg1"/>
              </a:solidFill>
            </p:spPr>
            <p:txBody>
              <a:bodyPr wrap="square" rtlCol="0">
                <a:spAutoFit/>
              </a:bodyPr>
              <a:lstStyle/>
              <a:p>
                <a:r>
                  <a:rPr lang="en-US" b="1">
                    <a:solidFill>
                      <a:srgbClr val="45B2E9"/>
                    </a:solidFill>
                    <a:latin typeface="Calibri" panose="020F0502020204030204" pitchFamily="34" charset="0"/>
                    <a:cs typeface="Calibri" panose="020F0502020204030204" pitchFamily="34" charset="0"/>
                  </a:rPr>
                  <a:t>SIGMA MEMBERS BY THE NUMBERS:</a:t>
                </a:r>
              </a:p>
            </p:txBody>
          </p:sp>
        </p:grpSp>
        <p:sp>
          <p:nvSpPr>
            <p:cNvPr id="8" name="TextBox 7">
              <a:extLst>
                <a:ext uri="{FF2B5EF4-FFF2-40B4-BE49-F238E27FC236}">
                  <a16:creationId xmlns:a16="http://schemas.microsoft.com/office/drawing/2014/main" id="{AF062D78-A204-46F6-8C69-349C985D90F0}"/>
                </a:ext>
              </a:extLst>
            </p:cNvPr>
            <p:cNvSpPr txBox="1"/>
            <p:nvPr/>
          </p:nvSpPr>
          <p:spPr>
            <a:xfrm>
              <a:off x="2590800" y="2828836"/>
              <a:ext cx="1524000" cy="600164"/>
            </a:xfrm>
            <a:prstGeom prst="rect">
              <a:avLst/>
            </a:prstGeom>
            <a:solidFill>
              <a:schemeClr val="bg1"/>
            </a:solidFill>
          </p:spPr>
          <p:txBody>
            <a:bodyPr wrap="square" rtlCol="0">
              <a:spAutoFit/>
            </a:bodyPr>
            <a:lstStyle/>
            <a:p>
              <a:r>
                <a:rPr lang="en-US" sz="1100" b="1">
                  <a:solidFill>
                    <a:srgbClr val="45B2E9"/>
                  </a:solidFill>
                  <a:latin typeface="Calibri" panose="020F0502020204030204" pitchFamily="34" charset="0"/>
                  <a:cs typeface="Calibri" panose="020F0502020204030204" pitchFamily="34" charset="0"/>
                </a:rPr>
                <a:t>35% </a:t>
              </a:r>
              <a:r>
                <a:rPr lang="en-US" sz="1100" b="1">
                  <a:solidFill>
                    <a:srgbClr val="5E50A1"/>
                  </a:solidFill>
                  <a:latin typeface="Calibri" panose="020F0502020204030204" pitchFamily="34" charset="0"/>
                  <a:cs typeface="Calibri" panose="020F0502020204030204" pitchFamily="34" charset="0"/>
                </a:rPr>
                <a:t>HAVE ADVANCED DEGREES (MASTER’S OR DOCTORATE).</a:t>
              </a:r>
            </a:p>
          </p:txBody>
        </p:sp>
        <p:sp>
          <p:nvSpPr>
            <p:cNvPr id="9" name="TextBox 8">
              <a:extLst>
                <a:ext uri="{FF2B5EF4-FFF2-40B4-BE49-F238E27FC236}">
                  <a16:creationId xmlns:a16="http://schemas.microsoft.com/office/drawing/2014/main" id="{36A848BC-079F-4516-9093-7B1428E4263B}"/>
                </a:ext>
              </a:extLst>
            </p:cNvPr>
            <p:cNvSpPr txBox="1"/>
            <p:nvPr/>
          </p:nvSpPr>
          <p:spPr>
            <a:xfrm>
              <a:off x="4343400" y="2828836"/>
              <a:ext cx="1524000" cy="600164"/>
            </a:xfrm>
            <a:prstGeom prst="rect">
              <a:avLst/>
            </a:prstGeom>
            <a:solidFill>
              <a:schemeClr val="bg1"/>
            </a:solidFill>
          </p:spPr>
          <p:txBody>
            <a:bodyPr wrap="square" rtlCol="0">
              <a:spAutoFit/>
            </a:bodyPr>
            <a:lstStyle/>
            <a:p>
              <a:r>
                <a:rPr lang="en-US" sz="1100" b="1">
                  <a:solidFill>
                    <a:srgbClr val="45B2E9"/>
                  </a:solidFill>
                  <a:latin typeface="Calibri" panose="020F0502020204030204" pitchFamily="34" charset="0"/>
                  <a:cs typeface="Calibri" panose="020F0502020204030204" pitchFamily="34" charset="0"/>
                </a:rPr>
                <a:t>50% </a:t>
              </a:r>
              <a:r>
                <a:rPr lang="en-US" sz="1100" b="1">
                  <a:solidFill>
                    <a:srgbClr val="5E50A1"/>
                  </a:solidFill>
                  <a:latin typeface="Calibri" panose="020F0502020204030204" pitchFamily="34" charset="0"/>
                  <a:cs typeface="Calibri" panose="020F0502020204030204" pitchFamily="34" charset="0"/>
                </a:rPr>
                <a:t>WORK IN A HOSPITAL OR MULTI-HOSPITAL SETTING</a:t>
              </a:r>
            </a:p>
          </p:txBody>
        </p:sp>
        <p:sp>
          <p:nvSpPr>
            <p:cNvPr id="10" name="TextBox 9">
              <a:extLst>
                <a:ext uri="{FF2B5EF4-FFF2-40B4-BE49-F238E27FC236}">
                  <a16:creationId xmlns:a16="http://schemas.microsoft.com/office/drawing/2014/main" id="{EE9E5A68-D1BE-4481-BC92-D700930A50CA}"/>
                </a:ext>
              </a:extLst>
            </p:cNvPr>
            <p:cNvSpPr txBox="1"/>
            <p:nvPr/>
          </p:nvSpPr>
          <p:spPr>
            <a:xfrm>
              <a:off x="6019800" y="2828836"/>
              <a:ext cx="1524000" cy="600164"/>
            </a:xfrm>
            <a:prstGeom prst="rect">
              <a:avLst/>
            </a:prstGeom>
            <a:solidFill>
              <a:schemeClr val="bg1"/>
            </a:solidFill>
          </p:spPr>
          <p:txBody>
            <a:bodyPr wrap="square" rtlCol="0">
              <a:spAutoFit/>
            </a:bodyPr>
            <a:lstStyle/>
            <a:p>
              <a:r>
                <a:rPr lang="en-US" sz="1100" b="1">
                  <a:solidFill>
                    <a:srgbClr val="45B2E9"/>
                  </a:solidFill>
                  <a:latin typeface="Calibri" panose="020F0502020204030204" pitchFamily="34" charset="0"/>
                  <a:cs typeface="Calibri" panose="020F0502020204030204" pitchFamily="34" charset="0"/>
                </a:rPr>
                <a:t>16% </a:t>
              </a:r>
              <a:r>
                <a:rPr lang="en-US" sz="1100" b="1">
                  <a:solidFill>
                    <a:srgbClr val="5E50A1"/>
                  </a:solidFill>
                  <a:latin typeface="Calibri" panose="020F0502020204030204" pitchFamily="34" charset="0"/>
                  <a:cs typeface="Calibri" panose="020F0502020204030204" pitchFamily="34" charset="0"/>
                </a:rPr>
                <a:t>WORK IN SCHOOLS OF </a:t>
              </a:r>
              <a:br>
                <a:rPr lang="en-US" sz="1100" b="1">
                  <a:solidFill>
                    <a:srgbClr val="5E50A1"/>
                  </a:solidFill>
                  <a:latin typeface="Calibri" panose="020F0502020204030204" pitchFamily="34" charset="0"/>
                  <a:cs typeface="Calibri" panose="020F0502020204030204" pitchFamily="34" charset="0"/>
                </a:rPr>
              </a:br>
              <a:r>
                <a:rPr lang="en-US" sz="1100" b="1">
                  <a:solidFill>
                    <a:srgbClr val="5E50A1"/>
                  </a:solidFill>
                  <a:latin typeface="Calibri" panose="020F0502020204030204" pitchFamily="34" charset="0"/>
                  <a:cs typeface="Calibri" panose="020F0502020204030204" pitchFamily="34" charset="0"/>
                </a:rPr>
                <a:t>NURSING</a:t>
              </a:r>
            </a:p>
          </p:txBody>
        </p:sp>
      </p:grpSp>
      <p:pic>
        <p:nvPicPr>
          <p:cNvPr id="11" name="Picture 10">
            <a:extLst>
              <a:ext uri="{FF2B5EF4-FFF2-40B4-BE49-F238E27FC236}">
                <a16:creationId xmlns:a16="http://schemas.microsoft.com/office/drawing/2014/main" id="{BC2A315E-DEC4-4AEB-89B1-8471C8895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1600200"/>
            <a:ext cx="2057400" cy="308734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5D2041F-83E6-4DA6-98B2-8F60CAF17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694" y="3731615"/>
            <a:ext cx="4276044" cy="28520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657234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C3F527-9EEC-4DB8-9228-32DB45AD8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9596990" cy="64008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98113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09900" y="405154"/>
            <a:ext cx="723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5400" b="1">
                <a:solidFill>
                  <a:srgbClr val="5E50A1"/>
                </a:solidFill>
                <a:latin typeface="Calibri" panose="020F0502020204030204" pitchFamily="34" charset="0"/>
                <a:ea typeface="+mj-ea"/>
                <a:cs typeface="Calibri" panose="020F0502020204030204" pitchFamily="34" charset="0"/>
              </a:rPr>
              <a:t>Name and Values</a:t>
            </a:r>
          </a:p>
        </p:txBody>
      </p:sp>
      <p:sp>
        <p:nvSpPr>
          <p:cNvPr id="2" name="TextBox 1"/>
          <p:cNvSpPr txBox="1"/>
          <p:nvPr/>
        </p:nvSpPr>
        <p:spPr>
          <a:xfrm>
            <a:off x="3779822" y="5054025"/>
            <a:ext cx="974755" cy="584775"/>
          </a:xfrm>
          <a:prstGeom prst="rect">
            <a:avLst/>
          </a:prstGeom>
          <a:noFill/>
        </p:spPr>
        <p:txBody>
          <a:bodyPr wrap="none" rtlCol="0">
            <a:spAutoFit/>
          </a:bodyPr>
          <a:lstStyle/>
          <a:p>
            <a:pPr algn="ctr">
              <a:defRPr/>
            </a:pPr>
            <a:r>
              <a:rPr lang="en-US" sz="3200" b="1">
                <a:solidFill>
                  <a:srgbClr val="45B2E9"/>
                </a:solidFill>
                <a:latin typeface="Calibri" panose="020F0502020204030204" pitchFamily="34" charset="0"/>
                <a:cs typeface="Calibri" panose="020F0502020204030204" pitchFamily="34" charset="0"/>
              </a:rPr>
              <a:t>Love</a:t>
            </a:r>
            <a:endParaRPr lang="en-US" sz="2800" b="1">
              <a:solidFill>
                <a:srgbClr val="45B2E9"/>
              </a:solidFill>
              <a:latin typeface="Calibri" panose="020F0502020204030204" pitchFamily="34" charset="0"/>
              <a:cs typeface="Calibri" panose="020F0502020204030204" pitchFamily="34" charset="0"/>
            </a:endParaRPr>
          </a:p>
        </p:txBody>
      </p:sp>
      <p:sp>
        <p:nvSpPr>
          <p:cNvPr id="7" name="TextBox 6"/>
          <p:cNvSpPr txBox="1"/>
          <p:nvPr/>
        </p:nvSpPr>
        <p:spPr>
          <a:xfrm>
            <a:off x="5840081" y="5054025"/>
            <a:ext cx="1578638" cy="584775"/>
          </a:xfrm>
          <a:prstGeom prst="rect">
            <a:avLst/>
          </a:prstGeom>
          <a:noFill/>
        </p:spPr>
        <p:txBody>
          <a:bodyPr wrap="none" rtlCol="0">
            <a:spAutoFit/>
          </a:bodyPr>
          <a:lstStyle/>
          <a:p>
            <a:pPr algn="ctr">
              <a:defRPr/>
            </a:pPr>
            <a:r>
              <a:rPr lang="en-US" sz="3200" b="1">
                <a:solidFill>
                  <a:srgbClr val="45B2E9"/>
                </a:solidFill>
                <a:latin typeface="Calibri" panose="020F0502020204030204" pitchFamily="34" charset="0"/>
                <a:cs typeface="Calibri" panose="020F0502020204030204" pitchFamily="34" charset="0"/>
              </a:rPr>
              <a:t>Courage</a:t>
            </a:r>
            <a:endParaRPr lang="en-US" sz="2800" b="1">
              <a:solidFill>
                <a:srgbClr val="45B2E9"/>
              </a:solidFill>
              <a:latin typeface="Calibri" panose="020F0502020204030204" pitchFamily="34" charset="0"/>
              <a:cs typeface="Calibri" panose="020F0502020204030204" pitchFamily="34" charset="0"/>
            </a:endParaRPr>
          </a:p>
        </p:txBody>
      </p:sp>
      <p:sp>
        <p:nvSpPr>
          <p:cNvPr id="8" name="TextBox 7"/>
          <p:cNvSpPr txBox="1"/>
          <p:nvPr/>
        </p:nvSpPr>
        <p:spPr>
          <a:xfrm>
            <a:off x="8327367" y="5054024"/>
            <a:ext cx="1252266" cy="584775"/>
          </a:xfrm>
          <a:prstGeom prst="rect">
            <a:avLst/>
          </a:prstGeom>
          <a:noFill/>
        </p:spPr>
        <p:txBody>
          <a:bodyPr wrap="none" rtlCol="0">
            <a:spAutoFit/>
          </a:bodyPr>
          <a:lstStyle/>
          <a:p>
            <a:pPr algn="ctr">
              <a:defRPr/>
            </a:pPr>
            <a:r>
              <a:rPr lang="en-US" sz="3200" b="1">
                <a:solidFill>
                  <a:srgbClr val="45B2E9"/>
                </a:solidFill>
                <a:latin typeface="Calibri" panose="020F0502020204030204" pitchFamily="34" charset="0"/>
                <a:cs typeface="Calibri" panose="020F0502020204030204" pitchFamily="34" charset="0"/>
              </a:rPr>
              <a:t>Honor</a:t>
            </a:r>
            <a:endParaRPr lang="en-US" sz="2800" b="1">
              <a:solidFill>
                <a:srgbClr val="45B2E9"/>
              </a:solidFill>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2500" r="15625"/>
          <a:stretch/>
        </p:blipFill>
        <p:spPr>
          <a:xfrm>
            <a:off x="3352800" y="1976816"/>
            <a:ext cx="1828800" cy="254441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749" r="4626"/>
          <a:stretch/>
        </p:blipFill>
        <p:spPr>
          <a:xfrm>
            <a:off x="5486400" y="1949762"/>
            <a:ext cx="2286000" cy="252248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2028" r="13746"/>
          <a:stretch/>
        </p:blipFill>
        <p:spPr>
          <a:xfrm>
            <a:off x="8001000" y="1931184"/>
            <a:ext cx="1905000" cy="2566470"/>
          </a:xfrm>
          <a:prstGeom prst="rect">
            <a:avLst/>
          </a:prstGeom>
        </p:spPr>
      </p:pic>
    </p:spTree>
    <p:extLst>
      <p:ext uri="{BB962C8B-B14F-4D97-AF65-F5344CB8AC3E}">
        <p14:creationId xmlns:p14="http://schemas.microsoft.com/office/powerpoint/2010/main" val="128524538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6394"/>
            <a:ext cx="6553200" cy="1143000"/>
          </a:xfrm>
          <a:prstGeom prst="rect">
            <a:avLst/>
          </a:prstGeom>
        </p:spPr>
        <p:txBody>
          <a:bodyPr/>
          <a:lstStyle/>
          <a:p>
            <a:pPr algn="l"/>
            <a:r>
              <a:rPr lang="en-US" sz="5400" b="1">
                <a:solidFill>
                  <a:srgbClr val="5E50A1"/>
                </a:solidFill>
                <a:latin typeface="Calibri" panose="020F0502020204030204" pitchFamily="34" charset="0"/>
                <a:cs typeface="Calibri" panose="020F0502020204030204" pitchFamily="34" charset="0"/>
              </a:rPr>
              <a:t>The</a:t>
            </a:r>
            <a:r>
              <a:rPr lang="en-US" sz="5400">
                <a:solidFill>
                  <a:srgbClr val="5E50A1"/>
                </a:solidFill>
                <a:latin typeface="Calibri" panose="020F0502020204030204" pitchFamily="34" charset="0"/>
                <a:cs typeface="Calibri" panose="020F0502020204030204" pitchFamily="34" charset="0"/>
              </a:rPr>
              <a:t> </a:t>
            </a:r>
            <a:r>
              <a:rPr lang="en-US" sz="5400" b="1">
                <a:solidFill>
                  <a:srgbClr val="5E50A1"/>
                </a:solidFill>
                <a:latin typeface="Calibri" panose="020F0502020204030204" pitchFamily="34" charset="0"/>
                <a:cs typeface="Calibri" panose="020F0502020204030204" pitchFamily="34" charset="0"/>
              </a:rPr>
              <a:t>Crest</a:t>
            </a:r>
          </a:p>
        </p:txBody>
      </p:sp>
      <p:pic>
        <p:nvPicPr>
          <p:cNvPr id="4" name="Picture 5" descr="Seal (b&am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42332"/>
            <a:ext cx="2661082" cy="285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5702626" y="2090678"/>
            <a:ext cx="45380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457200" indent="-457200" eaLnBrk="1" hangingPunct="1">
              <a:spcAft>
                <a:spcPts val="2400"/>
              </a:spcAft>
              <a:buClr>
                <a:srgbClr val="442580"/>
              </a:buClr>
              <a:buSzPct val="60000"/>
              <a:buFont typeface="Wingdings" panose="05000000000000000000" pitchFamily="2" charset="2"/>
              <a:buChar char="q"/>
              <a:defRPr/>
            </a:pPr>
            <a:r>
              <a:rPr lang="en-US" sz="2800">
                <a:latin typeface="Calibri" pitchFamily="34" charset="0"/>
                <a:cs typeface="Calibri" pitchFamily="34" charset="0"/>
              </a:rPr>
              <a:t>Wisdom and Discernment</a:t>
            </a:r>
          </a:p>
          <a:p>
            <a:pPr marL="457200" indent="-457200" eaLnBrk="1" hangingPunct="1">
              <a:spcAft>
                <a:spcPts val="2400"/>
              </a:spcAft>
              <a:buClr>
                <a:srgbClr val="442580"/>
              </a:buClr>
              <a:buSzPct val="60000"/>
              <a:buFont typeface="Wingdings" panose="05000000000000000000" pitchFamily="2" charset="2"/>
              <a:buChar char="q"/>
              <a:defRPr/>
            </a:pPr>
            <a:r>
              <a:rPr lang="en-US" sz="2800">
                <a:latin typeface="Calibri" pitchFamily="34" charset="0"/>
                <a:cs typeface="Calibri" pitchFamily="34" charset="0"/>
              </a:rPr>
              <a:t>Service, Professional Endeavor, and Strength of Leadership</a:t>
            </a:r>
          </a:p>
          <a:p>
            <a:pPr marL="457200" indent="-457200" eaLnBrk="1" hangingPunct="1">
              <a:spcAft>
                <a:spcPts val="2400"/>
              </a:spcAft>
              <a:buClr>
                <a:srgbClr val="442580"/>
              </a:buClr>
              <a:buSzPct val="60000"/>
              <a:buFont typeface="Wingdings" panose="05000000000000000000" pitchFamily="2" charset="2"/>
              <a:buChar char="q"/>
              <a:defRPr/>
            </a:pPr>
            <a:r>
              <a:rPr lang="en-US" sz="2800">
                <a:latin typeface="Calibri" pitchFamily="34" charset="0"/>
                <a:cs typeface="Calibri" pitchFamily="34" charset="0"/>
              </a:rPr>
              <a:t>Knowledge</a:t>
            </a:r>
          </a:p>
        </p:txBody>
      </p:sp>
    </p:spTree>
    <p:extLst>
      <p:ext uri="{BB962C8B-B14F-4D97-AF65-F5344CB8AC3E}">
        <p14:creationId xmlns:p14="http://schemas.microsoft.com/office/powerpoint/2010/main" val="398340775"/>
      </p:ext>
    </p:extLst>
  </p:cSld>
  <p:clrMapOvr>
    <a:masterClrMapping/>
  </p:clrMapOvr>
  <p:transition spd="slow">
    <p:wipe/>
  </p:transition>
</p:sld>
</file>

<file path=ppt/theme/theme1.xml><?xml version="1.0" encoding="utf-8"?>
<a:theme xmlns:a="http://schemas.openxmlformats.org/drawingml/2006/main" name="2011 Chartering Slides_Template">
  <a:themeElements>
    <a:clrScheme name="STTI2">
      <a:dk1>
        <a:srgbClr val="000000"/>
      </a:dk1>
      <a:lt1>
        <a:srgbClr val="FFFFFF"/>
      </a:lt1>
      <a:dk2>
        <a:srgbClr val="442580"/>
      </a:dk2>
      <a:lt2>
        <a:srgbClr val="FBEEC9"/>
      </a:lt2>
      <a:accent1>
        <a:srgbClr val="D39E0F"/>
      </a:accent1>
      <a:accent2>
        <a:srgbClr val="007AB5"/>
      </a:accent2>
      <a:accent3>
        <a:srgbClr val="F47920"/>
      </a:accent3>
      <a:accent4>
        <a:srgbClr val="006351"/>
      </a:accent4>
      <a:accent5>
        <a:srgbClr val="BE2F37"/>
      </a:accent5>
      <a:accent6>
        <a:srgbClr val="442580"/>
      </a:accent6>
      <a:hlink>
        <a:srgbClr val="007AB5"/>
      </a:hlink>
      <a:folHlink>
        <a:srgbClr val="442580"/>
      </a:folHlink>
    </a:clrScheme>
    <a:fontScheme name="STTI Fonts">
      <a:majorFont>
        <a:latin typeface="Gill Sans MT"/>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5Convention_template">
  <a:themeElements>
    <a:clrScheme name="Custom 4">
      <a:dk1>
        <a:srgbClr val="5E50A1"/>
      </a:dk1>
      <a:lt1>
        <a:srgbClr val="FFFFFF"/>
      </a:lt1>
      <a:dk2>
        <a:srgbClr val="414141"/>
      </a:dk2>
      <a:lt2>
        <a:srgbClr val="FFFFFF"/>
      </a:lt2>
      <a:accent1>
        <a:srgbClr val="45B2E9"/>
      </a:accent1>
      <a:accent2>
        <a:srgbClr val="5E50A1"/>
      </a:accent2>
      <a:accent3>
        <a:srgbClr val="45B2E9"/>
      </a:accent3>
      <a:accent4>
        <a:srgbClr val="45B2E9"/>
      </a:accent4>
      <a:accent5>
        <a:srgbClr val="45B2E9"/>
      </a:accent5>
      <a:accent6>
        <a:srgbClr val="45B2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_template.pptx" id="{75433F66-C39E-4C60-86D6-05F56410748C}" vid="{64050D1F-A33E-45E7-8A2C-DFA383E0B1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8DD7C93B9AA408997FC160198BD7A" ma:contentTypeVersion="4" ma:contentTypeDescription="Create a new document." ma:contentTypeScope="" ma:versionID="f0e58065cb9c295647ed6d255ca668c4">
  <xsd:schema xmlns:xsd="http://www.w3.org/2001/XMLSchema" xmlns:xs="http://www.w3.org/2001/XMLSchema" xmlns:p="http://schemas.microsoft.com/office/2006/metadata/properties" xmlns:ns2="5f3d93bd-78ae-4ff4-9433-07cdd4048d60" xmlns:ns3="9b243a54-43af-455e-a8a9-9d29991119cb" targetNamespace="http://schemas.microsoft.com/office/2006/metadata/properties" ma:root="true" ma:fieldsID="16288eed1973345e4aef46b7a7f341f8" ns2:_="" ns3:_="">
    <xsd:import namespace="5f3d93bd-78ae-4ff4-9433-07cdd4048d60"/>
    <xsd:import namespace="9b243a54-43af-455e-a8a9-9d29991119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d93bd-78ae-4ff4-9433-07cdd4048d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43a54-43af-455e-a8a9-9d29991119c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f3d93bd-78ae-4ff4-9433-07cdd4048d60">
      <UserInfo>
        <DisplayName/>
        <AccountId xsi:nil="true"/>
        <AccountType/>
      </UserInfo>
    </SharedWithUsers>
  </documentManagement>
</p:properties>
</file>

<file path=customXml/itemProps1.xml><?xml version="1.0" encoding="utf-8"?>
<ds:datastoreItem xmlns:ds="http://schemas.openxmlformats.org/officeDocument/2006/customXml" ds:itemID="{AD5DA157-8DAA-4D19-A4FA-62955D54A8A3}">
  <ds:schemaRefs>
    <ds:schemaRef ds:uri="http://schemas.microsoft.com/sharepoint/v3/contenttype/forms"/>
  </ds:schemaRefs>
</ds:datastoreItem>
</file>

<file path=customXml/itemProps2.xml><?xml version="1.0" encoding="utf-8"?>
<ds:datastoreItem xmlns:ds="http://schemas.openxmlformats.org/officeDocument/2006/customXml" ds:itemID="{E530C239-80E8-4CD4-BC75-6109EFE68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d93bd-78ae-4ff4-9433-07cdd4048d60"/>
    <ds:schemaRef ds:uri="9b243a54-43af-455e-a8a9-9d2999111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BAB5D0-4E99-44EB-B33A-A563E7A5DB10}">
  <ds:schemaRefs>
    <ds:schemaRef ds:uri="http://schemas.microsoft.com/office/2006/metadata/properties"/>
    <ds:schemaRef ds:uri="http://schemas.microsoft.com/office/2006/documentManagement/types"/>
    <ds:schemaRef ds:uri="5f3d93bd-78ae-4ff4-9433-07cdd4048d60"/>
    <ds:schemaRef ds:uri="http://purl.org/dc/elements/1.1/"/>
    <ds:schemaRef ds:uri="http://schemas.openxmlformats.org/package/2006/metadata/core-properties"/>
    <ds:schemaRef ds:uri="http://schemas.microsoft.com/office/infopath/2007/PartnerControls"/>
    <ds:schemaRef ds:uri="http://purl.org/dc/terms/"/>
    <ds:schemaRef ds:uri="9b243a54-43af-455e-a8a9-9d29991119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407</TotalTime>
  <Words>479</Words>
  <Application>Microsoft Office PowerPoint</Application>
  <PresentationFormat>Widescreen</PresentationFormat>
  <Paragraphs>129</Paragraphs>
  <Slides>31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Yu Gothic</vt:lpstr>
      <vt:lpstr>Arial</vt:lpstr>
      <vt:lpstr>Calibri</vt:lpstr>
      <vt:lpstr>Gill Sans MT</vt:lpstr>
      <vt:lpstr>Times New Roman</vt:lpstr>
      <vt:lpstr>Verdana</vt:lpstr>
      <vt:lpstr>Wingdings</vt:lpstr>
      <vt:lpstr>2011 Chartering Slides_Template</vt:lpstr>
      <vt:lpstr>1_2015Convention_template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Crest</vt:lpstr>
      <vt:lpstr>The Key</vt:lpstr>
      <vt:lpstr>A Lifelong Resource</vt:lpstr>
      <vt:lpstr>PowerPoint Presentation</vt:lpstr>
      <vt:lpstr>Greek Name Chapter</vt:lpstr>
      <vt:lpstr>PowerPoint Presentation</vt:lpstr>
      <vt:lpstr>PowerPoint Presentation</vt:lpstr>
      <vt:lpstr>PowerPoint Presentation</vt:lpstr>
      <vt:lpstr>PowerPoint Presentation</vt:lpstr>
      <vt:lpstr>PowerPoint Presentation</vt:lpstr>
      <vt:lpstr>PowerPoint Presentation</vt:lpstr>
      <vt:lpstr>Congratulations!</vt:lpstr>
      <vt:lpstr>Installation of Officers</vt:lpstr>
      <vt:lpstr>Installation of Officers</vt:lpstr>
      <vt:lpstr>Oath of Office</vt:lpstr>
      <vt:lpstr>PowerPoint Presentation</vt:lpstr>
      <vt:lpstr>PowerPoint Presentation</vt:lpstr>
      <vt:lpstr>CONNECT</vt:lpstr>
      <vt:lpstr>COLLABORATE</vt:lpstr>
      <vt:lpstr>CATALYZE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Wall</dc:creator>
  <cp:lastModifiedBy>DeShawn Easley</cp:lastModifiedBy>
  <cp:revision>8</cp:revision>
  <dcterms:modified xsi:type="dcterms:W3CDTF">2018-03-13T13:42:33Z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0x0101006388DD7C93B9AA408997FC160198BD7A</vt:lpwstr>
  </property>
</Properties>
</file>